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2"/>
  </p:notesMasterIdLst>
  <p:sldIdLst>
    <p:sldId id="256" r:id="rId2"/>
    <p:sldId id="258" r:id="rId3"/>
    <p:sldId id="261" r:id="rId4"/>
    <p:sldId id="262" r:id="rId5"/>
    <p:sldId id="265" r:id="rId6"/>
    <p:sldId id="263" r:id="rId7"/>
    <p:sldId id="266" r:id="rId8"/>
    <p:sldId id="267" r:id="rId9"/>
    <p:sldId id="275" r:id="rId10"/>
    <p:sldId id="268" r:id="rId11"/>
    <p:sldId id="269" r:id="rId12"/>
    <p:sldId id="276" r:id="rId13"/>
    <p:sldId id="270" r:id="rId14"/>
    <p:sldId id="271" r:id="rId15"/>
    <p:sldId id="274" r:id="rId16"/>
    <p:sldId id="278" r:id="rId17"/>
    <p:sldId id="277" r:id="rId18"/>
    <p:sldId id="279" r:id="rId19"/>
    <p:sldId id="27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31" autoAdjust="0"/>
    <p:restoredTop sz="79876" autoAdjust="0"/>
  </p:normalViewPr>
  <p:slideViewPr>
    <p:cSldViewPr snapToGrid="0">
      <p:cViewPr varScale="1">
        <p:scale>
          <a:sx n="100" d="100"/>
          <a:sy n="100" d="100"/>
        </p:scale>
        <p:origin x="880"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42B205-82A8-4D26-A7E9-DC0D4548B7F3}" type="datetimeFigureOut">
              <a:rPr lang="en-US" smtClean="0"/>
              <a:t>4/29/18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31B648-EFE5-4682-A191-C094D3C001F2}" type="slidenum">
              <a:rPr lang="en-US" smtClean="0"/>
              <a:t>‹#›</a:t>
            </a:fld>
            <a:endParaRPr lang="en-US"/>
          </a:p>
        </p:txBody>
      </p:sp>
    </p:spTree>
    <p:extLst>
      <p:ext uri="{BB962C8B-B14F-4D97-AF65-F5344CB8AC3E}">
        <p14:creationId xmlns:p14="http://schemas.microsoft.com/office/powerpoint/2010/main" val="1423471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our project is seam </a:t>
            </a:r>
            <a:r>
              <a:rPr lang="en-US" altLang="zh-CN" dirty="0"/>
              <a:t>carving for content aware image resizing and video retargeting</a:t>
            </a:r>
            <a:endParaRPr lang="en-US" dirty="0"/>
          </a:p>
        </p:txBody>
      </p:sp>
      <p:sp>
        <p:nvSpPr>
          <p:cNvPr id="4" name="Slide Number Placeholder 3"/>
          <p:cNvSpPr>
            <a:spLocks noGrp="1"/>
          </p:cNvSpPr>
          <p:nvPr>
            <p:ph type="sldNum" sz="quarter" idx="10"/>
          </p:nvPr>
        </p:nvSpPr>
        <p:spPr/>
        <p:txBody>
          <a:bodyPr/>
          <a:lstStyle/>
          <a:p>
            <a:fld id="{CE31B648-EFE5-4682-A191-C094D3C001F2}" type="slidenum">
              <a:rPr lang="en-US" smtClean="0"/>
              <a:t>1</a:t>
            </a:fld>
            <a:endParaRPr lang="en-US"/>
          </a:p>
        </p:txBody>
      </p:sp>
    </p:spTree>
    <p:extLst>
      <p:ext uri="{BB962C8B-B14F-4D97-AF65-F5344CB8AC3E}">
        <p14:creationId xmlns:p14="http://schemas.microsoft.com/office/powerpoint/2010/main" val="3125348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implemented improved seam carving algorithm proposed by </a:t>
            </a:r>
            <a:r>
              <a:rPr lang="en-US" dirty="0">
                <a:latin typeface="Times New Roman" panose="02020603050405020304" pitchFamily="18" charset="0"/>
                <a:cs typeface="Times New Roman" panose="02020603050405020304" pitchFamily="18" charset="0"/>
              </a:rPr>
              <a:t>Rubinstein to handle resizing of video. Video can be seen as a 3d volume, and in this case, dynamic programming can’t be used, so we need to use graph cut algorithm to find a 2d manifold in the video volume. But firstly, we can show graph cut can be equivalent to dynamic programming in the image scenario. Here, every node is the graph is a pixel, and E is the energy defined as before, and is the cut cost here, and these backward infinity weights are meant to guarantee monotonicity and connectivity, so here our objective is to find a cut with minimum cost. We can easily extend this setting to video, we can build this kind of graph in every frame, and between frames</a:t>
            </a:r>
            <a:endParaRPr lang="en-US" dirty="0"/>
          </a:p>
        </p:txBody>
      </p:sp>
      <p:sp>
        <p:nvSpPr>
          <p:cNvPr id="4" name="Slide Number Placeholder 3"/>
          <p:cNvSpPr>
            <a:spLocks noGrp="1"/>
          </p:cNvSpPr>
          <p:nvPr>
            <p:ph type="sldNum" sz="quarter" idx="10"/>
          </p:nvPr>
        </p:nvSpPr>
        <p:spPr/>
        <p:txBody>
          <a:bodyPr/>
          <a:lstStyle/>
          <a:p>
            <a:fld id="{CE31B648-EFE5-4682-A191-C094D3C001F2}" type="slidenum">
              <a:rPr lang="en-US" smtClean="0"/>
              <a:t>10</a:t>
            </a:fld>
            <a:endParaRPr lang="en-US"/>
          </a:p>
        </p:txBody>
      </p:sp>
    </p:spTree>
    <p:extLst>
      <p:ext uri="{BB962C8B-B14F-4D97-AF65-F5344CB8AC3E}">
        <p14:creationId xmlns:p14="http://schemas.microsoft.com/office/powerpoint/2010/main" val="1302762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Rubinstein also proposed a better cost function which not only considers energy deleted but also energy inserted when new edges are formed. T</a:t>
            </a:r>
            <a:r>
              <a:rPr lang="en-US" altLang="zh-CN" dirty="0">
                <a:latin typeface="Times New Roman" panose="02020603050405020304" pitchFamily="18" charset="0"/>
                <a:cs typeface="Times New Roman" panose="02020603050405020304" pitchFamily="18" charset="0"/>
              </a:rPr>
              <a:t>here are 3 cases where new edges are formed when we delete pixels, and new energy are inserted</a:t>
            </a:r>
            <a:endParaRPr lang="en-US" dirty="0"/>
          </a:p>
        </p:txBody>
      </p:sp>
      <p:sp>
        <p:nvSpPr>
          <p:cNvPr id="4" name="Slide Number Placeholder 3"/>
          <p:cNvSpPr>
            <a:spLocks noGrp="1"/>
          </p:cNvSpPr>
          <p:nvPr>
            <p:ph type="sldNum" sz="quarter" idx="10"/>
          </p:nvPr>
        </p:nvSpPr>
        <p:spPr/>
        <p:txBody>
          <a:bodyPr/>
          <a:lstStyle/>
          <a:p>
            <a:fld id="{CE31B648-EFE5-4682-A191-C094D3C001F2}" type="slidenum">
              <a:rPr lang="en-US" smtClean="0"/>
              <a:t>11</a:t>
            </a:fld>
            <a:endParaRPr lang="en-US"/>
          </a:p>
        </p:txBody>
      </p:sp>
    </p:spTree>
    <p:extLst>
      <p:ext uri="{BB962C8B-B14F-4D97-AF65-F5344CB8AC3E}">
        <p14:creationId xmlns:p14="http://schemas.microsoft.com/office/powerpoint/2010/main" val="1678809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We can use forward energy in the dynamic programming described as before. Here, CL, CU and CR are the possible inserted energy when we delete pixel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j) and one pixel in the previous row, which correspond to three cases in the previous slide. M is the cumulative energy, here, we not only consider the energy deleted but also the energy inserted.</a:t>
            </a:r>
            <a:endParaRPr lang="en-US" dirty="0"/>
          </a:p>
        </p:txBody>
      </p:sp>
      <p:sp>
        <p:nvSpPr>
          <p:cNvPr id="4" name="Slide Number Placeholder 3"/>
          <p:cNvSpPr>
            <a:spLocks noGrp="1"/>
          </p:cNvSpPr>
          <p:nvPr>
            <p:ph type="sldNum" sz="quarter" idx="10"/>
          </p:nvPr>
        </p:nvSpPr>
        <p:spPr/>
        <p:txBody>
          <a:bodyPr/>
          <a:lstStyle/>
          <a:p>
            <a:fld id="{CE31B648-EFE5-4682-A191-C094D3C001F2}" type="slidenum">
              <a:rPr lang="en-US" smtClean="0"/>
              <a:t>12</a:t>
            </a:fld>
            <a:endParaRPr lang="en-US"/>
          </a:p>
        </p:txBody>
      </p:sp>
    </p:spTree>
    <p:extLst>
      <p:ext uri="{BB962C8B-B14F-4D97-AF65-F5344CB8AC3E}">
        <p14:creationId xmlns:p14="http://schemas.microsoft.com/office/powerpoint/2010/main" val="2599296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in graph cut, if we use energy inserted as cost, then the weights are defined in this way, for example, if we deleted pixel (</a:t>
            </a:r>
            <a:r>
              <a:rPr lang="en-US" dirty="0" err="1"/>
              <a:t>i,j</a:t>
            </a:r>
            <a:r>
              <a:rPr lang="en-US" dirty="0"/>
              <a:t>) then there are 3 possible costs. And we can expand this kind of graph to video as before.</a:t>
            </a:r>
          </a:p>
        </p:txBody>
      </p:sp>
      <p:sp>
        <p:nvSpPr>
          <p:cNvPr id="4" name="Slide Number Placeholder 3"/>
          <p:cNvSpPr>
            <a:spLocks noGrp="1"/>
          </p:cNvSpPr>
          <p:nvPr>
            <p:ph type="sldNum" sz="quarter" idx="10"/>
          </p:nvPr>
        </p:nvSpPr>
        <p:spPr/>
        <p:txBody>
          <a:bodyPr/>
          <a:lstStyle/>
          <a:p>
            <a:fld id="{CE31B648-EFE5-4682-A191-C094D3C001F2}" type="slidenum">
              <a:rPr lang="en-US" smtClean="0"/>
              <a:t>13</a:t>
            </a:fld>
            <a:endParaRPr lang="en-US"/>
          </a:p>
        </p:txBody>
      </p:sp>
    </p:spTree>
    <p:extLst>
      <p:ext uri="{BB962C8B-B14F-4D97-AF65-F5344CB8AC3E}">
        <p14:creationId xmlns:p14="http://schemas.microsoft.com/office/powerpoint/2010/main" val="2715029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implemented the algorithm using Python, when applying the graph cut algorithm, we use </a:t>
            </a:r>
            <a:r>
              <a:rPr lang="en-US" dirty="0" err="1"/>
              <a:t>PyMaxflow</a:t>
            </a:r>
            <a:r>
              <a:rPr lang="en-US" dirty="0"/>
              <a:t> package.</a:t>
            </a:r>
          </a:p>
          <a:p>
            <a:r>
              <a:rPr lang="en-US" dirty="0"/>
              <a:t>Here are the image results when we used seam carving which only considers energy deleted, and when we used improved seam carving operator. This result has better visual quality.</a:t>
            </a:r>
          </a:p>
        </p:txBody>
      </p:sp>
      <p:sp>
        <p:nvSpPr>
          <p:cNvPr id="4" name="Slide Number Placeholder 3"/>
          <p:cNvSpPr>
            <a:spLocks noGrp="1"/>
          </p:cNvSpPr>
          <p:nvPr>
            <p:ph type="sldNum" sz="quarter" idx="10"/>
          </p:nvPr>
        </p:nvSpPr>
        <p:spPr/>
        <p:txBody>
          <a:bodyPr/>
          <a:lstStyle/>
          <a:p>
            <a:fld id="{CE31B648-EFE5-4682-A191-C094D3C001F2}" type="slidenum">
              <a:rPr lang="en-US" smtClean="0"/>
              <a:t>14</a:t>
            </a:fld>
            <a:endParaRPr lang="en-US"/>
          </a:p>
        </p:txBody>
      </p:sp>
    </p:spTree>
    <p:extLst>
      <p:ext uri="{BB962C8B-B14F-4D97-AF65-F5344CB8AC3E}">
        <p14:creationId xmlns:p14="http://schemas.microsoft.com/office/powerpoint/2010/main" val="83598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video results.</a:t>
            </a:r>
          </a:p>
        </p:txBody>
      </p:sp>
      <p:sp>
        <p:nvSpPr>
          <p:cNvPr id="4" name="Slide Number Placeholder 3"/>
          <p:cNvSpPr>
            <a:spLocks noGrp="1"/>
          </p:cNvSpPr>
          <p:nvPr>
            <p:ph type="sldNum" sz="quarter" idx="10"/>
          </p:nvPr>
        </p:nvSpPr>
        <p:spPr/>
        <p:txBody>
          <a:bodyPr/>
          <a:lstStyle/>
          <a:p>
            <a:fld id="{CE31B648-EFE5-4682-A191-C094D3C001F2}" type="slidenum">
              <a:rPr lang="en-US" smtClean="0"/>
              <a:t>15</a:t>
            </a:fld>
            <a:endParaRPr lang="en-US"/>
          </a:p>
        </p:txBody>
      </p:sp>
    </p:spTree>
    <p:extLst>
      <p:ext uri="{BB962C8B-B14F-4D97-AF65-F5344CB8AC3E}">
        <p14:creationId xmlns:p14="http://schemas.microsoft.com/office/powerpoint/2010/main" val="1094762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designed a web application using Django, here is the user interface.</a:t>
            </a:r>
          </a:p>
        </p:txBody>
      </p:sp>
      <p:sp>
        <p:nvSpPr>
          <p:cNvPr id="4" name="Slide Number Placeholder 3"/>
          <p:cNvSpPr>
            <a:spLocks noGrp="1"/>
          </p:cNvSpPr>
          <p:nvPr>
            <p:ph type="sldNum" sz="quarter" idx="10"/>
          </p:nvPr>
        </p:nvSpPr>
        <p:spPr/>
        <p:txBody>
          <a:bodyPr/>
          <a:lstStyle/>
          <a:p>
            <a:fld id="{CE31B648-EFE5-4682-A191-C094D3C001F2}" type="slidenum">
              <a:rPr lang="en-US" smtClean="0"/>
              <a:t>16</a:t>
            </a:fld>
            <a:endParaRPr lang="en-US"/>
          </a:p>
        </p:txBody>
      </p:sp>
    </p:spTree>
    <p:extLst>
      <p:ext uri="{BB962C8B-B14F-4D97-AF65-F5344CB8AC3E}">
        <p14:creationId xmlns:p14="http://schemas.microsoft.com/office/powerpoint/2010/main" val="3844011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have successfully implemented seam carving operator using dynamic programming algorithm for image resizing and improved seam carving operator using forward energy and graph cut algorithm for image and video retargeting.</a:t>
            </a:r>
          </a:p>
        </p:txBody>
      </p:sp>
      <p:sp>
        <p:nvSpPr>
          <p:cNvPr id="4" name="Slide Number Placeholder 3"/>
          <p:cNvSpPr>
            <a:spLocks noGrp="1"/>
          </p:cNvSpPr>
          <p:nvPr>
            <p:ph type="sldNum" sz="quarter" idx="10"/>
          </p:nvPr>
        </p:nvSpPr>
        <p:spPr/>
        <p:txBody>
          <a:bodyPr/>
          <a:lstStyle/>
          <a:p>
            <a:fld id="{CE31B648-EFE5-4682-A191-C094D3C001F2}" type="slidenum">
              <a:rPr lang="en-US" smtClean="0"/>
              <a:t>17</a:t>
            </a:fld>
            <a:endParaRPr lang="en-US"/>
          </a:p>
        </p:txBody>
      </p:sp>
    </p:spTree>
    <p:extLst>
      <p:ext uri="{BB962C8B-B14F-4D97-AF65-F5344CB8AC3E}">
        <p14:creationId xmlns:p14="http://schemas.microsoft.com/office/powerpoint/2010/main" val="1319133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we’d like to try some parallel framework to increase the speed of video retargeting and try to look into machine learning techniques on image and video resizing</a:t>
            </a:r>
          </a:p>
        </p:txBody>
      </p:sp>
      <p:sp>
        <p:nvSpPr>
          <p:cNvPr id="4" name="Slide Number Placeholder 3"/>
          <p:cNvSpPr>
            <a:spLocks noGrp="1"/>
          </p:cNvSpPr>
          <p:nvPr>
            <p:ph type="sldNum" sz="quarter" idx="10"/>
          </p:nvPr>
        </p:nvSpPr>
        <p:spPr/>
        <p:txBody>
          <a:bodyPr/>
          <a:lstStyle/>
          <a:p>
            <a:fld id="{CE31B648-EFE5-4682-A191-C094D3C001F2}" type="slidenum">
              <a:rPr lang="en-US" smtClean="0"/>
              <a:t>18</a:t>
            </a:fld>
            <a:endParaRPr lang="en-US"/>
          </a:p>
        </p:txBody>
      </p:sp>
    </p:spTree>
    <p:extLst>
      <p:ext uri="{BB962C8B-B14F-4D97-AF65-F5344CB8AC3E}">
        <p14:creationId xmlns:p14="http://schemas.microsoft.com/office/powerpoint/2010/main" val="2492483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31B648-EFE5-4682-A191-C094D3C001F2}" type="slidenum">
              <a:rPr lang="en-US" smtClean="0"/>
              <a:t>20</a:t>
            </a:fld>
            <a:endParaRPr lang="en-US"/>
          </a:p>
        </p:txBody>
      </p:sp>
    </p:spTree>
    <p:extLst>
      <p:ext uri="{BB962C8B-B14F-4D97-AF65-F5344CB8AC3E}">
        <p14:creationId xmlns:p14="http://schemas.microsoft.com/office/powerpoint/2010/main" val="247138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have many different display devices, like TVs, computers, phones, and watches. They have different display sizes. But images or videos typically remain rigid in size and cannot fit different layouts automatically. So sometimes we have the need to change their size.</a:t>
            </a:r>
          </a:p>
        </p:txBody>
      </p:sp>
      <p:sp>
        <p:nvSpPr>
          <p:cNvPr id="4" name="Slide Number Placeholder 3"/>
          <p:cNvSpPr>
            <a:spLocks noGrp="1"/>
          </p:cNvSpPr>
          <p:nvPr>
            <p:ph type="sldNum" sz="quarter" idx="10"/>
          </p:nvPr>
        </p:nvSpPr>
        <p:spPr/>
        <p:txBody>
          <a:bodyPr/>
          <a:lstStyle/>
          <a:p>
            <a:fld id="{CE31B648-EFE5-4682-A191-C094D3C001F2}" type="slidenum">
              <a:rPr lang="en-US" smtClean="0"/>
              <a:t>2</a:t>
            </a:fld>
            <a:endParaRPr lang="en-US"/>
          </a:p>
        </p:txBody>
      </p:sp>
    </p:spTree>
    <p:extLst>
      <p:ext uri="{BB962C8B-B14F-4D97-AF65-F5344CB8AC3E}">
        <p14:creationId xmlns:p14="http://schemas.microsoft.com/office/powerpoint/2010/main" val="3184161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simple ways to change the size of images or videos. For example, scaling and cropping. But obviously they both have drawbacks. As we can see here, scaling is oblivious to image content and therefore produces distortions. And cropping can only remove pixels from image </a:t>
            </a:r>
            <a:r>
              <a:rPr lang="en-US" sz="1200" b="0" i="0" u="none" strike="noStrike" kern="1200" baseline="0" dirty="0">
                <a:solidFill>
                  <a:schemeClr val="tx1"/>
                </a:solidFill>
                <a:latin typeface="+mn-lt"/>
                <a:ea typeface="+mn-ea"/>
                <a:cs typeface="+mn-cs"/>
              </a:rPr>
              <a:t>periphery, and will cause important information loss.</a:t>
            </a:r>
            <a:endParaRPr lang="en-US" dirty="0"/>
          </a:p>
        </p:txBody>
      </p:sp>
      <p:sp>
        <p:nvSpPr>
          <p:cNvPr id="4" name="Slide Number Placeholder 3"/>
          <p:cNvSpPr>
            <a:spLocks noGrp="1"/>
          </p:cNvSpPr>
          <p:nvPr>
            <p:ph type="sldNum" sz="quarter" idx="10"/>
          </p:nvPr>
        </p:nvSpPr>
        <p:spPr/>
        <p:txBody>
          <a:bodyPr/>
          <a:lstStyle/>
          <a:p>
            <a:fld id="{CE31B648-EFE5-4682-A191-C094D3C001F2}" type="slidenum">
              <a:rPr lang="en-US" smtClean="0"/>
              <a:t>3</a:t>
            </a:fld>
            <a:endParaRPr lang="en-US"/>
          </a:p>
        </p:txBody>
      </p:sp>
    </p:spTree>
    <p:extLst>
      <p:ext uri="{BB962C8B-B14F-4D97-AF65-F5344CB8AC3E}">
        <p14:creationId xmlns:p14="http://schemas.microsoft.com/office/powerpoint/2010/main" val="2544135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get better and content</a:t>
            </a:r>
            <a:r>
              <a:rPr lang="en-US" altLang="zh-Hans" dirty="0"/>
              <a:t>-</a:t>
            </a:r>
            <a:r>
              <a:rPr lang="en-US" dirty="0"/>
              <a:t>aware image resizing results, we implemented seam carving algorithm proposed by </a:t>
            </a:r>
            <a:r>
              <a:rPr lang="en-US" sz="1200" b="0" i="0" u="none" strike="noStrike" kern="1200" baseline="0" dirty="0" err="1">
                <a:solidFill>
                  <a:schemeClr val="tx1"/>
                </a:solidFill>
                <a:latin typeface="+mn-lt"/>
                <a:ea typeface="+mn-ea"/>
                <a:cs typeface="+mn-cs"/>
              </a:rPr>
              <a:t>Avidan</a:t>
            </a:r>
            <a:r>
              <a:rPr lang="en-US" sz="1200" b="0" i="0" u="none" strike="noStrike" kern="1200" baseline="0" dirty="0">
                <a:solidFill>
                  <a:schemeClr val="tx1"/>
                </a:solidFill>
                <a:latin typeface="+mn-lt"/>
                <a:ea typeface="+mn-ea"/>
                <a:cs typeface="+mn-cs"/>
              </a:rPr>
              <a:t>. The basic idea is that when we remove pixels to resize an image, we only remove pixels with low energy. One possible energy function is shown here. …</a:t>
            </a:r>
            <a:r>
              <a:rPr lang="zh-Hans" altLang="en-US" sz="1200" b="0" i="0" u="none" strike="noStrike" kern="1200" baseline="0" dirty="0">
                <a:solidFill>
                  <a:schemeClr val="tx1"/>
                </a:solidFill>
                <a:latin typeface="+mn-lt"/>
                <a:ea typeface="+mn-ea"/>
                <a:cs typeface="+mn-cs"/>
              </a:rPr>
              <a:t> </a:t>
            </a:r>
            <a:r>
              <a:rPr lang="en-US" altLang="zh-Han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Also, to avoid distortions, the pixels removed should have spatial monotonicity and connectivity, for example, to reduce the image width by one, there should be only one pixel removed in each row, and pixels removed should be connected. This is called seam.</a:t>
            </a:r>
            <a:endParaRPr lang="en-US" dirty="0"/>
          </a:p>
        </p:txBody>
      </p:sp>
      <p:sp>
        <p:nvSpPr>
          <p:cNvPr id="4" name="Slide Number Placeholder 3"/>
          <p:cNvSpPr>
            <a:spLocks noGrp="1"/>
          </p:cNvSpPr>
          <p:nvPr>
            <p:ph type="sldNum" sz="quarter" idx="10"/>
          </p:nvPr>
        </p:nvSpPr>
        <p:spPr/>
        <p:txBody>
          <a:bodyPr/>
          <a:lstStyle/>
          <a:p>
            <a:fld id="{CE31B648-EFE5-4682-A191-C094D3C001F2}" type="slidenum">
              <a:rPr lang="en-US" smtClean="0"/>
              <a:t>4</a:t>
            </a:fld>
            <a:endParaRPr lang="en-US"/>
          </a:p>
        </p:txBody>
      </p:sp>
    </p:spTree>
    <p:extLst>
      <p:ext uri="{BB962C8B-B14F-4D97-AF65-F5344CB8AC3E}">
        <p14:creationId xmlns:p14="http://schemas.microsoft.com/office/powerpoint/2010/main" val="73774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sz="1200" b="0" i="0" u="none" strike="noStrike" kern="1200" baseline="0" dirty="0">
                <a:solidFill>
                  <a:schemeClr val="tx1"/>
                </a:solidFill>
                <a:latin typeface="+mn-lt"/>
                <a:ea typeface="+mn-ea"/>
                <a:cs typeface="+mn-cs"/>
              </a:rPr>
              <a:t>to reduce the image width by one, our objective is to find a vertical seam with minimum energy and remove it. The way to find the optimal seam is dynamic programming. Here, e is the energy of pixel (</a:t>
            </a:r>
            <a:r>
              <a:rPr lang="en-US" sz="1200" b="0" i="0" u="none" strike="noStrike" kern="1200" baseline="0" dirty="0" err="1">
                <a:solidFill>
                  <a:schemeClr val="tx1"/>
                </a:solidFill>
                <a:latin typeface="+mn-lt"/>
                <a:ea typeface="+mn-ea"/>
                <a:cs typeface="+mn-cs"/>
              </a:rPr>
              <a:t>i,j</a:t>
            </a:r>
            <a:r>
              <a:rPr lang="en-US" sz="1200" b="0" i="0" u="none" strike="noStrike" kern="1200" baseline="0" dirty="0">
                <a:solidFill>
                  <a:schemeClr val="tx1"/>
                </a:solidFill>
                <a:latin typeface="+mn-lt"/>
                <a:ea typeface="+mn-ea"/>
                <a:cs typeface="+mn-cs"/>
              </a:rPr>
              <a:t>), and these are the cumulative minimum energy of possible connected pixels in the previous row. And then, we can find the optimal seam by backtracking from the last row to the first row.</a:t>
            </a:r>
          </a:p>
        </p:txBody>
      </p:sp>
      <p:sp>
        <p:nvSpPr>
          <p:cNvPr id="4" name="Slide Number Placeholder 3"/>
          <p:cNvSpPr>
            <a:spLocks noGrp="1"/>
          </p:cNvSpPr>
          <p:nvPr>
            <p:ph type="sldNum" sz="quarter" idx="10"/>
          </p:nvPr>
        </p:nvSpPr>
        <p:spPr/>
        <p:txBody>
          <a:bodyPr/>
          <a:lstStyle/>
          <a:p>
            <a:fld id="{CE31B648-EFE5-4682-A191-C094D3C001F2}" type="slidenum">
              <a:rPr lang="en-US" smtClean="0"/>
              <a:t>5</a:t>
            </a:fld>
            <a:endParaRPr lang="en-US"/>
          </a:p>
        </p:txBody>
      </p:sp>
    </p:spTree>
    <p:extLst>
      <p:ext uri="{BB962C8B-B14F-4D97-AF65-F5344CB8AC3E}">
        <p14:creationId xmlns:p14="http://schemas.microsoft.com/office/powerpoint/2010/main" val="3166866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the algorithm using Python. Here are some results we got. This image is reduced vertically, and this image is reduced both vertically and horizontally. We can also use seam carving operator to expand image, which is just simply the inversion of seam removal.</a:t>
            </a:r>
          </a:p>
        </p:txBody>
      </p:sp>
      <p:sp>
        <p:nvSpPr>
          <p:cNvPr id="4" name="Slide Number Placeholder 3"/>
          <p:cNvSpPr>
            <a:spLocks noGrp="1"/>
          </p:cNvSpPr>
          <p:nvPr>
            <p:ph type="sldNum" sz="quarter" idx="10"/>
          </p:nvPr>
        </p:nvSpPr>
        <p:spPr/>
        <p:txBody>
          <a:bodyPr/>
          <a:lstStyle/>
          <a:p>
            <a:fld id="{CE31B648-EFE5-4682-A191-C094D3C001F2}" type="slidenum">
              <a:rPr lang="en-US" smtClean="0"/>
              <a:t>6</a:t>
            </a:fld>
            <a:endParaRPr lang="en-US"/>
          </a:p>
        </p:txBody>
      </p:sp>
    </p:spTree>
    <p:extLst>
      <p:ext uri="{BB962C8B-B14F-4D97-AF65-F5344CB8AC3E}">
        <p14:creationId xmlns:p14="http://schemas.microsoft.com/office/powerpoint/2010/main" val="4200979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other applications of seam carving, one is content amplification. We firstly scale the original image to a larger image. And then we use seam carving to reduce the enlarged image back to its original size.</a:t>
            </a:r>
          </a:p>
        </p:txBody>
      </p:sp>
      <p:sp>
        <p:nvSpPr>
          <p:cNvPr id="4" name="Slide Number Placeholder 3"/>
          <p:cNvSpPr>
            <a:spLocks noGrp="1"/>
          </p:cNvSpPr>
          <p:nvPr>
            <p:ph type="sldNum" sz="quarter" idx="10"/>
          </p:nvPr>
        </p:nvSpPr>
        <p:spPr/>
        <p:txBody>
          <a:bodyPr/>
          <a:lstStyle/>
          <a:p>
            <a:fld id="{CE31B648-EFE5-4682-A191-C094D3C001F2}" type="slidenum">
              <a:rPr lang="en-US" smtClean="0"/>
              <a:t>7</a:t>
            </a:fld>
            <a:endParaRPr lang="en-US"/>
          </a:p>
        </p:txBody>
      </p:sp>
    </p:spTree>
    <p:extLst>
      <p:ext uri="{BB962C8B-B14F-4D97-AF65-F5344CB8AC3E}">
        <p14:creationId xmlns:p14="http://schemas.microsoft.com/office/powerpoint/2010/main" val="357045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application is object removal. In this example, we use </a:t>
            </a:r>
            <a:r>
              <a:rPr lang="en-US" dirty="0" err="1"/>
              <a:t>grabcut</a:t>
            </a:r>
            <a:r>
              <a:rPr lang="en-US" dirty="0"/>
              <a:t> to get one object from this image, and then generate a mask from it. After that, we use the mask to assign the object pixels with a negative energy value, and reduce the size of the image until the object is removed. Finally, we expand the image to its original size.</a:t>
            </a:r>
          </a:p>
        </p:txBody>
      </p:sp>
      <p:sp>
        <p:nvSpPr>
          <p:cNvPr id="4" name="Slide Number Placeholder 3"/>
          <p:cNvSpPr>
            <a:spLocks noGrp="1"/>
          </p:cNvSpPr>
          <p:nvPr>
            <p:ph type="sldNum" sz="quarter" idx="10"/>
          </p:nvPr>
        </p:nvSpPr>
        <p:spPr/>
        <p:txBody>
          <a:bodyPr/>
          <a:lstStyle/>
          <a:p>
            <a:fld id="{CE31B648-EFE5-4682-A191-C094D3C001F2}" type="slidenum">
              <a:rPr lang="en-US" smtClean="0"/>
              <a:t>8</a:t>
            </a:fld>
            <a:endParaRPr lang="en-US"/>
          </a:p>
        </p:txBody>
      </p:sp>
    </p:spTree>
    <p:extLst>
      <p:ext uri="{BB962C8B-B14F-4D97-AF65-F5344CB8AC3E}">
        <p14:creationId xmlns:p14="http://schemas.microsoft.com/office/powerpoint/2010/main" val="3424402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video scenario, we can actually use seam carving to resize every frame and then combine the resized frames back to video. Let's see an example. This is the original video. And this is the video combined from resized frames. We can find the result has lots of distortions, this is because the seams we deleted in each frame don’t have temporal continuity.</a:t>
            </a:r>
          </a:p>
        </p:txBody>
      </p:sp>
      <p:sp>
        <p:nvSpPr>
          <p:cNvPr id="4" name="Slide Number Placeholder 3"/>
          <p:cNvSpPr>
            <a:spLocks noGrp="1"/>
          </p:cNvSpPr>
          <p:nvPr>
            <p:ph type="sldNum" sz="quarter" idx="10"/>
          </p:nvPr>
        </p:nvSpPr>
        <p:spPr/>
        <p:txBody>
          <a:bodyPr/>
          <a:lstStyle/>
          <a:p>
            <a:fld id="{CE31B648-EFE5-4682-A191-C094D3C001F2}" type="slidenum">
              <a:rPr lang="en-US" smtClean="0"/>
              <a:t>9</a:t>
            </a:fld>
            <a:endParaRPr lang="en-US"/>
          </a:p>
        </p:txBody>
      </p:sp>
    </p:spTree>
    <p:extLst>
      <p:ext uri="{BB962C8B-B14F-4D97-AF65-F5344CB8AC3E}">
        <p14:creationId xmlns:p14="http://schemas.microsoft.com/office/powerpoint/2010/main" val="3377626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4/29/18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4/29/18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4/29/18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4/29/18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4/29/18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4/29/18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4/29/18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4/29/18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4/29/18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4/29/18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media" Target="../media/media4.mp4"/><Relationship Id="rId7" Type="http://schemas.openxmlformats.org/officeDocument/2006/relationships/image" Target="../media/image35.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video" Target="../media/media1.mp4"/><Relationship Id="rId7" Type="http://schemas.openxmlformats.org/officeDocument/2006/relationships/notesSlide" Target="../notesSlides/notesSlide9.xml"/><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video" Target="../media/media2.mov"/><Relationship Id="rId4" Type="http://schemas.microsoft.com/office/2007/relationships/media" Target="../media/media2.mov"/><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7C1E9-7F5F-4E21-997B-C65A207F5B90}"/>
              </a:ext>
            </a:extLst>
          </p:cNvPr>
          <p:cNvSpPr>
            <a:spLocks noGrp="1"/>
          </p:cNvSpPr>
          <p:nvPr>
            <p:ph type="ctrTitle"/>
          </p:nvPr>
        </p:nvSpPr>
        <p:spPr/>
        <p:txBody>
          <a:bodyPr>
            <a:normAutofit fontScale="90000"/>
          </a:bodyPr>
          <a:lstStyle/>
          <a:p>
            <a:r>
              <a:rPr lang="en-US" dirty="0"/>
              <a:t>S</a:t>
            </a:r>
            <a:r>
              <a:rPr lang="en-US" altLang="zh-CN" dirty="0"/>
              <a:t>eam Carving for Content-Aware Image Resizing and Video Retargeting </a:t>
            </a:r>
            <a:endParaRPr lang="en-US" dirty="0"/>
          </a:p>
        </p:txBody>
      </p:sp>
      <p:sp>
        <p:nvSpPr>
          <p:cNvPr id="3" name="Subtitle 2">
            <a:extLst>
              <a:ext uri="{FF2B5EF4-FFF2-40B4-BE49-F238E27FC236}">
                <a16:creationId xmlns:a16="http://schemas.microsoft.com/office/drawing/2014/main" id="{ADE912D2-E660-4371-BA00-4AFFDDBE2BFC}"/>
              </a:ext>
            </a:extLst>
          </p:cNvPr>
          <p:cNvSpPr>
            <a:spLocks noGrp="1"/>
          </p:cNvSpPr>
          <p:nvPr>
            <p:ph type="subTitle" idx="1"/>
          </p:nvPr>
        </p:nvSpPr>
        <p:spPr/>
        <p:txBody>
          <a:bodyPr/>
          <a:lstStyle/>
          <a:p>
            <a:r>
              <a:rPr lang="en-US" dirty="0"/>
              <a:t>Qian Zhang, Wolong Yuan</a:t>
            </a:r>
          </a:p>
        </p:txBody>
      </p:sp>
    </p:spTree>
    <p:extLst>
      <p:ext uri="{BB962C8B-B14F-4D97-AF65-F5344CB8AC3E}">
        <p14:creationId xmlns:p14="http://schemas.microsoft.com/office/powerpoint/2010/main" val="956161271"/>
      </p:ext>
    </p:extLst>
  </p:cSld>
  <p:clrMapOvr>
    <a:masterClrMapping/>
  </p:clrMapOvr>
  <mc:AlternateContent xmlns:mc="http://schemas.openxmlformats.org/markup-compatibility/2006">
    <mc:Choice xmlns:p14="http://schemas.microsoft.com/office/powerpoint/2010/main" Requires="p14">
      <p:transition spd="slow" p14:dur="2000" advTm="8829"/>
    </mc:Choice>
    <mc:Fallback>
      <p:transition spd="slow" advTm="88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0" y="1128408"/>
            <a:ext cx="3536566" cy="4601183"/>
          </a:xfrm>
        </p:spPr>
        <p:txBody>
          <a:bodyPr/>
          <a:lstStyle/>
          <a:p>
            <a:pPr algn="ctr"/>
            <a:r>
              <a:rPr lang="en-US" b="1" dirty="0"/>
              <a:t>Video Retargeting</a:t>
            </a:r>
            <a:endParaRPr lang="en-US" dirty="0"/>
          </a:p>
        </p:txBody>
      </p:sp>
      <p:sp>
        <p:nvSpPr>
          <p:cNvPr id="6" name="TextBox 5">
            <a:extLst>
              <a:ext uri="{FF2B5EF4-FFF2-40B4-BE49-F238E27FC236}">
                <a16:creationId xmlns:a16="http://schemas.microsoft.com/office/drawing/2014/main" id="{BD6B5BCF-CE89-41AB-965C-DF601E19B1A3}"/>
              </a:ext>
            </a:extLst>
          </p:cNvPr>
          <p:cNvSpPr txBox="1"/>
          <p:nvPr/>
        </p:nvSpPr>
        <p:spPr>
          <a:xfrm>
            <a:off x="3799309" y="708338"/>
            <a:ext cx="7577139" cy="461665"/>
          </a:xfrm>
          <a:prstGeom prst="rect">
            <a:avLst/>
          </a:prstGeom>
          <a:noFill/>
        </p:spPr>
        <p:txBody>
          <a:bodyPr wrap="square" rtlCol="0">
            <a:spAutoFit/>
          </a:bodyPr>
          <a:lstStyle/>
          <a:p>
            <a:r>
              <a:rPr lang="en-US" sz="2400" b="1" dirty="0"/>
              <a:t>We implemented seam carving for video retargeting[2]</a:t>
            </a:r>
          </a:p>
        </p:txBody>
      </p:sp>
      <p:sp>
        <p:nvSpPr>
          <p:cNvPr id="9" name="TextBox 8">
            <a:extLst>
              <a:ext uri="{FF2B5EF4-FFF2-40B4-BE49-F238E27FC236}">
                <a16:creationId xmlns:a16="http://schemas.microsoft.com/office/drawing/2014/main" id="{03D99C1B-17B5-4131-B4F5-14CF4EBC4A83}"/>
              </a:ext>
            </a:extLst>
          </p:cNvPr>
          <p:cNvSpPr txBox="1"/>
          <p:nvPr/>
        </p:nvSpPr>
        <p:spPr>
          <a:xfrm>
            <a:off x="3799309" y="1439590"/>
            <a:ext cx="7314168" cy="707886"/>
          </a:xfrm>
          <a:prstGeom prst="rect">
            <a:avLst/>
          </a:prstGeom>
          <a:noFill/>
        </p:spPr>
        <p:txBody>
          <a:bodyPr wrap="square" rtlCol="0">
            <a:spAutoFit/>
          </a:bodyPr>
          <a:lstStyle/>
          <a:p>
            <a:r>
              <a:rPr lang="en-US" sz="2000" b="1" dirty="0"/>
              <a:t>D</a:t>
            </a:r>
            <a:r>
              <a:rPr lang="en-US" altLang="zh-CN" sz="2000" b="1" dirty="0"/>
              <a:t>ynamic programming can be defined as a graph cut problem while maintaining monotonicity and connectivity constraints</a:t>
            </a:r>
            <a:r>
              <a:rPr lang="en-US" sz="2000" b="1" dirty="0"/>
              <a:t>:</a:t>
            </a:r>
          </a:p>
        </p:txBody>
      </p:sp>
      <p:pic>
        <p:nvPicPr>
          <p:cNvPr id="3" name="Picture 2">
            <a:extLst>
              <a:ext uri="{FF2B5EF4-FFF2-40B4-BE49-F238E27FC236}">
                <a16:creationId xmlns:a16="http://schemas.microsoft.com/office/drawing/2014/main" id="{6B1113B3-E147-4607-BFFE-675D63CA4FB8}"/>
              </a:ext>
            </a:extLst>
          </p:cNvPr>
          <p:cNvPicPr>
            <a:picLocks noChangeAspect="1"/>
          </p:cNvPicPr>
          <p:nvPr/>
        </p:nvPicPr>
        <p:blipFill>
          <a:blip r:embed="rId3"/>
          <a:stretch>
            <a:fillRect/>
          </a:stretch>
        </p:blipFill>
        <p:spPr>
          <a:xfrm>
            <a:off x="3627493" y="2865339"/>
            <a:ext cx="2345775" cy="2231093"/>
          </a:xfrm>
          <a:prstGeom prst="rect">
            <a:avLst/>
          </a:prstGeom>
        </p:spPr>
      </p:pic>
      <p:pic>
        <p:nvPicPr>
          <p:cNvPr id="4" name="Picture 3">
            <a:extLst>
              <a:ext uri="{FF2B5EF4-FFF2-40B4-BE49-F238E27FC236}">
                <a16:creationId xmlns:a16="http://schemas.microsoft.com/office/drawing/2014/main" id="{EE0B1BB4-CE3A-4BE6-B4C9-5D76832961B6}"/>
              </a:ext>
            </a:extLst>
          </p:cNvPr>
          <p:cNvPicPr>
            <a:picLocks noChangeAspect="1"/>
          </p:cNvPicPr>
          <p:nvPr/>
        </p:nvPicPr>
        <p:blipFill>
          <a:blip r:embed="rId4"/>
          <a:stretch>
            <a:fillRect/>
          </a:stretch>
        </p:blipFill>
        <p:spPr>
          <a:xfrm>
            <a:off x="7315135" y="2655720"/>
            <a:ext cx="2843723" cy="1152860"/>
          </a:xfrm>
          <a:prstGeom prst="rect">
            <a:avLst/>
          </a:prstGeom>
        </p:spPr>
      </p:pic>
      <p:pic>
        <p:nvPicPr>
          <p:cNvPr id="5" name="Picture 4">
            <a:extLst>
              <a:ext uri="{FF2B5EF4-FFF2-40B4-BE49-F238E27FC236}">
                <a16:creationId xmlns:a16="http://schemas.microsoft.com/office/drawing/2014/main" id="{25ECC83C-504A-49D3-8621-0B5F35DCB0BB}"/>
              </a:ext>
            </a:extLst>
          </p:cNvPr>
          <p:cNvPicPr>
            <a:picLocks noChangeAspect="1"/>
          </p:cNvPicPr>
          <p:nvPr/>
        </p:nvPicPr>
        <p:blipFill>
          <a:blip r:embed="rId5"/>
          <a:stretch>
            <a:fillRect/>
          </a:stretch>
        </p:blipFill>
        <p:spPr>
          <a:xfrm>
            <a:off x="6289072" y="4316824"/>
            <a:ext cx="4895850" cy="1209675"/>
          </a:xfrm>
          <a:prstGeom prst="rect">
            <a:avLst/>
          </a:prstGeom>
        </p:spPr>
      </p:pic>
      <p:sp>
        <p:nvSpPr>
          <p:cNvPr id="16" name="TextBox 15">
            <a:extLst>
              <a:ext uri="{FF2B5EF4-FFF2-40B4-BE49-F238E27FC236}">
                <a16:creationId xmlns:a16="http://schemas.microsoft.com/office/drawing/2014/main" id="{D1815AFC-34BE-48DA-8334-C363F81F50E2}"/>
              </a:ext>
            </a:extLst>
          </p:cNvPr>
          <p:cNvSpPr txBox="1"/>
          <p:nvPr/>
        </p:nvSpPr>
        <p:spPr>
          <a:xfrm>
            <a:off x="7902243" y="3693370"/>
            <a:ext cx="1760503" cy="369332"/>
          </a:xfrm>
          <a:prstGeom prst="rect">
            <a:avLst/>
          </a:prstGeom>
          <a:noFill/>
        </p:spPr>
        <p:txBody>
          <a:bodyPr wrap="square" rtlCol="0">
            <a:spAutoFit/>
          </a:bodyPr>
          <a:lstStyle/>
          <a:p>
            <a:r>
              <a:rPr lang="en-US" dirty="0"/>
              <a:t>Monotonicity</a:t>
            </a:r>
            <a:r>
              <a:rPr lang="en-US" dirty="0">
                <a:latin typeface="Times New Roman" panose="02020603050405020304" pitchFamily="18" charset="0"/>
                <a:cs typeface="Times New Roman" panose="02020603050405020304" pitchFamily="18" charset="0"/>
              </a:rPr>
              <a:t>[2]</a:t>
            </a:r>
          </a:p>
        </p:txBody>
      </p:sp>
      <p:sp>
        <p:nvSpPr>
          <p:cNvPr id="17" name="TextBox 16">
            <a:extLst>
              <a:ext uri="{FF2B5EF4-FFF2-40B4-BE49-F238E27FC236}">
                <a16:creationId xmlns:a16="http://schemas.microsoft.com/office/drawing/2014/main" id="{F07FD844-3DAA-40BF-82C1-62111CFEE6DD}"/>
              </a:ext>
            </a:extLst>
          </p:cNvPr>
          <p:cNvSpPr txBox="1"/>
          <p:nvPr/>
        </p:nvSpPr>
        <p:spPr>
          <a:xfrm>
            <a:off x="3445019" y="5049078"/>
            <a:ext cx="3219549" cy="369332"/>
          </a:xfrm>
          <a:prstGeom prst="rect">
            <a:avLst/>
          </a:prstGeom>
          <a:noFill/>
        </p:spPr>
        <p:txBody>
          <a:bodyPr wrap="square" rtlCol="0">
            <a:spAutoFit/>
          </a:bodyPr>
          <a:lstStyle/>
          <a:p>
            <a:r>
              <a:rPr lang="en-US" dirty="0"/>
              <a:t>Graph(Each node is pixel)</a:t>
            </a:r>
            <a:r>
              <a:rPr lang="en-US" dirty="0">
                <a:latin typeface="Times New Roman" panose="02020603050405020304" pitchFamily="18" charset="0"/>
                <a:cs typeface="Times New Roman" panose="02020603050405020304" pitchFamily="18" charset="0"/>
              </a:rPr>
              <a:t>[2]</a:t>
            </a:r>
          </a:p>
        </p:txBody>
      </p:sp>
      <p:sp>
        <p:nvSpPr>
          <p:cNvPr id="18" name="TextBox 17">
            <a:extLst>
              <a:ext uri="{FF2B5EF4-FFF2-40B4-BE49-F238E27FC236}">
                <a16:creationId xmlns:a16="http://schemas.microsoft.com/office/drawing/2014/main" id="{625763EF-738E-489F-81CD-3822922A9530}"/>
              </a:ext>
            </a:extLst>
          </p:cNvPr>
          <p:cNvSpPr txBox="1"/>
          <p:nvPr/>
        </p:nvSpPr>
        <p:spPr>
          <a:xfrm>
            <a:off x="7972582" y="5516865"/>
            <a:ext cx="1690164" cy="369332"/>
          </a:xfrm>
          <a:prstGeom prst="rect">
            <a:avLst/>
          </a:prstGeom>
          <a:noFill/>
        </p:spPr>
        <p:txBody>
          <a:bodyPr wrap="square" rtlCol="0">
            <a:spAutoFit/>
          </a:bodyPr>
          <a:lstStyle/>
          <a:p>
            <a:r>
              <a:rPr lang="en-US" dirty="0"/>
              <a:t>Connectivity</a:t>
            </a:r>
            <a:r>
              <a:rPr lang="en-US" dirty="0">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942854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0" y="1128408"/>
            <a:ext cx="3536566" cy="4601183"/>
          </a:xfrm>
        </p:spPr>
        <p:txBody>
          <a:bodyPr/>
          <a:lstStyle/>
          <a:p>
            <a:pPr algn="ctr"/>
            <a:r>
              <a:rPr lang="en-US" b="1" dirty="0"/>
              <a:t>Video Retargeting</a:t>
            </a:r>
            <a:endParaRPr lang="en-US" dirty="0"/>
          </a:p>
        </p:txBody>
      </p:sp>
      <p:sp>
        <p:nvSpPr>
          <p:cNvPr id="6" name="TextBox 5">
            <a:extLst>
              <a:ext uri="{FF2B5EF4-FFF2-40B4-BE49-F238E27FC236}">
                <a16:creationId xmlns:a16="http://schemas.microsoft.com/office/drawing/2014/main" id="{BD6B5BCF-CE89-41AB-965C-DF601E19B1A3}"/>
              </a:ext>
            </a:extLst>
          </p:cNvPr>
          <p:cNvSpPr txBox="1"/>
          <p:nvPr/>
        </p:nvSpPr>
        <p:spPr>
          <a:xfrm>
            <a:off x="3799309" y="708338"/>
            <a:ext cx="7577139" cy="461665"/>
          </a:xfrm>
          <a:prstGeom prst="rect">
            <a:avLst/>
          </a:prstGeom>
          <a:noFill/>
        </p:spPr>
        <p:txBody>
          <a:bodyPr wrap="square" rtlCol="0">
            <a:spAutoFit/>
          </a:bodyPr>
          <a:lstStyle/>
          <a:p>
            <a:r>
              <a:rPr lang="en-US" sz="2400" b="1" dirty="0"/>
              <a:t>We implemented seam carving for video retargeting[2]</a:t>
            </a:r>
          </a:p>
        </p:txBody>
      </p:sp>
      <p:sp>
        <p:nvSpPr>
          <p:cNvPr id="9" name="TextBox 8">
            <a:extLst>
              <a:ext uri="{FF2B5EF4-FFF2-40B4-BE49-F238E27FC236}">
                <a16:creationId xmlns:a16="http://schemas.microsoft.com/office/drawing/2014/main" id="{03D99C1B-17B5-4131-B4F5-14CF4EBC4A83}"/>
              </a:ext>
            </a:extLst>
          </p:cNvPr>
          <p:cNvSpPr txBox="1"/>
          <p:nvPr/>
        </p:nvSpPr>
        <p:spPr>
          <a:xfrm>
            <a:off x="3799308" y="1439590"/>
            <a:ext cx="7701029" cy="400110"/>
          </a:xfrm>
          <a:prstGeom prst="rect">
            <a:avLst/>
          </a:prstGeom>
          <a:noFill/>
        </p:spPr>
        <p:txBody>
          <a:bodyPr wrap="square" rtlCol="0">
            <a:spAutoFit/>
          </a:bodyPr>
          <a:lstStyle/>
          <a:p>
            <a:r>
              <a:rPr lang="en-US" sz="2000" b="1" dirty="0"/>
              <a:t>Forward energy considering inserted energy when deleting seams:</a:t>
            </a:r>
          </a:p>
        </p:txBody>
      </p:sp>
      <p:pic>
        <p:nvPicPr>
          <p:cNvPr id="7" name="Picture 6">
            <a:extLst>
              <a:ext uri="{FF2B5EF4-FFF2-40B4-BE49-F238E27FC236}">
                <a16:creationId xmlns:a16="http://schemas.microsoft.com/office/drawing/2014/main" id="{338DB1B6-D69E-4E1D-8948-84C4D645B7F5}"/>
              </a:ext>
            </a:extLst>
          </p:cNvPr>
          <p:cNvPicPr>
            <a:picLocks noChangeAspect="1"/>
          </p:cNvPicPr>
          <p:nvPr/>
        </p:nvPicPr>
        <p:blipFill>
          <a:blip r:embed="rId3"/>
          <a:stretch>
            <a:fillRect/>
          </a:stretch>
        </p:blipFill>
        <p:spPr>
          <a:xfrm>
            <a:off x="4234229" y="1994022"/>
            <a:ext cx="6115050" cy="3590925"/>
          </a:xfrm>
          <a:prstGeom prst="rect">
            <a:avLst/>
          </a:prstGeom>
        </p:spPr>
      </p:pic>
      <p:sp>
        <p:nvSpPr>
          <p:cNvPr id="10" name="TextBox 9">
            <a:extLst>
              <a:ext uri="{FF2B5EF4-FFF2-40B4-BE49-F238E27FC236}">
                <a16:creationId xmlns:a16="http://schemas.microsoft.com/office/drawing/2014/main" id="{30467A14-8A96-4939-8992-2CB2E14671A4}"/>
              </a:ext>
            </a:extLst>
          </p:cNvPr>
          <p:cNvSpPr txBox="1"/>
          <p:nvPr/>
        </p:nvSpPr>
        <p:spPr>
          <a:xfrm>
            <a:off x="5523471" y="5584947"/>
            <a:ext cx="3536566" cy="369332"/>
          </a:xfrm>
          <a:prstGeom prst="rect">
            <a:avLst/>
          </a:prstGeom>
          <a:noFill/>
        </p:spPr>
        <p:txBody>
          <a:bodyPr wrap="square" rtlCol="0">
            <a:spAutoFit/>
          </a:bodyPr>
          <a:lstStyle/>
          <a:p>
            <a:r>
              <a:rPr lang="en-US" dirty="0"/>
              <a:t>Cases where energy are inserted</a:t>
            </a:r>
            <a:r>
              <a:rPr lang="en-US" dirty="0">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2820410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0" y="1128408"/>
            <a:ext cx="3536566" cy="4601183"/>
          </a:xfrm>
        </p:spPr>
        <p:txBody>
          <a:bodyPr/>
          <a:lstStyle/>
          <a:p>
            <a:pPr algn="ctr"/>
            <a:r>
              <a:rPr lang="en-US" b="1" dirty="0"/>
              <a:t>Video Retargeting</a:t>
            </a:r>
            <a:endParaRPr lang="en-US" dirty="0"/>
          </a:p>
        </p:txBody>
      </p:sp>
      <p:sp>
        <p:nvSpPr>
          <p:cNvPr id="6" name="TextBox 5">
            <a:extLst>
              <a:ext uri="{FF2B5EF4-FFF2-40B4-BE49-F238E27FC236}">
                <a16:creationId xmlns:a16="http://schemas.microsoft.com/office/drawing/2014/main" id="{BD6B5BCF-CE89-41AB-965C-DF601E19B1A3}"/>
              </a:ext>
            </a:extLst>
          </p:cNvPr>
          <p:cNvSpPr txBox="1"/>
          <p:nvPr/>
        </p:nvSpPr>
        <p:spPr>
          <a:xfrm>
            <a:off x="3799309" y="708338"/>
            <a:ext cx="7577139" cy="461665"/>
          </a:xfrm>
          <a:prstGeom prst="rect">
            <a:avLst/>
          </a:prstGeom>
          <a:noFill/>
        </p:spPr>
        <p:txBody>
          <a:bodyPr wrap="square" rtlCol="0">
            <a:spAutoFit/>
          </a:bodyPr>
          <a:lstStyle/>
          <a:p>
            <a:r>
              <a:rPr lang="en-US" sz="2400" b="1" dirty="0"/>
              <a:t>We implemented seam carving for video retargeting[2]</a:t>
            </a:r>
          </a:p>
        </p:txBody>
      </p:sp>
      <p:sp>
        <p:nvSpPr>
          <p:cNvPr id="9" name="TextBox 8">
            <a:extLst>
              <a:ext uri="{FF2B5EF4-FFF2-40B4-BE49-F238E27FC236}">
                <a16:creationId xmlns:a16="http://schemas.microsoft.com/office/drawing/2014/main" id="{03D99C1B-17B5-4131-B4F5-14CF4EBC4A83}"/>
              </a:ext>
            </a:extLst>
          </p:cNvPr>
          <p:cNvSpPr txBox="1"/>
          <p:nvPr/>
        </p:nvSpPr>
        <p:spPr>
          <a:xfrm>
            <a:off x="3799308" y="1439590"/>
            <a:ext cx="7701029" cy="400110"/>
          </a:xfrm>
          <a:prstGeom prst="rect">
            <a:avLst/>
          </a:prstGeom>
          <a:noFill/>
        </p:spPr>
        <p:txBody>
          <a:bodyPr wrap="square" rtlCol="0">
            <a:spAutoFit/>
          </a:bodyPr>
          <a:lstStyle/>
          <a:p>
            <a:r>
              <a:rPr lang="en-US" sz="2000" b="1" dirty="0"/>
              <a:t>Forward energy in dynamic programming:</a:t>
            </a:r>
          </a:p>
        </p:txBody>
      </p:sp>
      <p:pic>
        <p:nvPicPr>
          <p:cNvPr id="3" name="Picture 2">
            <a:extLst>
              <a:ext uri="{FF2B5EF4-FFF2-40B4-BE49-F238E27FC236}">
                <a16:creationId xmlns:a16="http://schemas.microsoft.com/office/drawing/2014/main" id="{4F7D9BFF-B918-4C03-86A6-72714AD88902}"/>
              </a:ext>
            </a:extLst>
          </p:cNvPr>
          <p:cNvPicPr>
            <a:picLocks noChangeAspect="1"/>
          </p:cNvPicPr>
          <p:nvPr/>
        </p:nvPicPr>
        <p:blipFill>
          <a:blip r:embed="rId3"/>
          <a:stretch>
            <a:fillRect/>
          </a:stretch>
        </p:blipFill>
        <p:spPr>
          <a:xfrm>
            <a:off x="3899368" y="2280737"/>
            <a:ext cx="7292539" cy="919663"/>
          </a:xfrm>
          <a:prstGeom prst="rect">
            <a:avLst/>
          </a:prstGeom>
        </p:spPr>
      </p:pic>
      <p:pic>
        <p:nvPicPr>
          <p:cNvPr id="4" name="Picture 3">
            <a:extLst>
              <a:ext uri="{FF2B5EF4-FFF2-40B4-BE49-F238E27FC236}">
                <a16:creationId xmlns:a16="http://schemas.microsoft.com/office/drawing/2014/main" id="{04D9E690-4D93-43D8-8B47-1550C746EDE7}"/>
              </a:ext>
            </a:extLst>
          </p:cNvPr>
          <p:cNvPicPr>
            <a:picLocks noChangeAspect="1"/>
          </p:cNvPicPr>
          <p:nvPr/>
        </p:nvPicPr>
        <p:blipFill>
          <a:blip r:embed="rId4"/>
          <a:stretch>
            <a:fillRect/>
          </a:stretch>
        </p:blipFill>
        <p:spPr>
          <a:xfrm>
            <a:off x="3667081" y="3989424"/>
            <a:ext cx="7081105" cy="1171784"/>
          </a:xfrm>
          <a:prstGeom prst="rect">
            <a:avLst/>
          </a:prstGeom>
        </p:spPr>
      </p:pic>
      <p:sp>
        <p:nvSpPr>
          <p:cNvPr id="11" name="TextBox 10">
            <a:extLst>
              <a:ext uri="{FF2B5EF4-FFF2-40B4-BE49-F238E27FC236}">
                <a16:creationId xmlns:a16="http://schemas.microsoft.com/office/drawing/2014/main" id="{0F350FB1-D87F-4789-8935-C77BBB9BD7A2}"/>
              </a:ext>
            </a:extLst>
          </p:cNvPr>
          <p:cNvSpPr txBox="1"/>
          <p:nvPr/>
        </p:nvSpPr>
        <p:spPr>
          <a:xfrm>
            <a:off x="6260993" y="3336504"/>
            <a:ext cx="2569287" cy="369332"/>
          </a:xfrm>
          <a:prstGeom prst="rect">
            <a:avLst/>
          </a:prstGeom>
          <a:noFill/>
        </p:spPr>
        <p:txBody>
          <a:bodyPr wrap="square" rtlCol="0">
            <a:spAutoFit/>
          </a:bodyPr>
          <a:lstStyle/>
          <a:p>
            <a:r>
              <a:rPr lang="en-US" dirty="0"/>
              <a:t>Possible inserted energy</a:t>
            </a: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E3F405C-3187-4407-A01D-055FCE2F10E5}"/>
              </a:ext>
            </a:extLst>
          </p:cNvPr>
          <p:cNvSpPr txBox="1"/>
          <p:nvPr/>
        </p:nvSpPr>
        <p:spPr>
          <a:xfrm>
            <a:off x="6123359" y="5260130"/>
            <a:ext cx="3052926" cy="369332"/>
          </a:xfrm>
          <a:prstGeom prst="rect">
            <a:avLst/>
          </a:prstGeom>
          <a:noFill/>
        </p:spPr>
        <p:txBody>
          <a:bodyPr wrap="square" rtlCol="0">
            <a:spAutoFit/>
          </a:bodyPr>
          <a:lstStyle/>
          <a:p>
            <a:r>
              <a:rPr lang="en-US" dirty="0"/>
              <a:t>Cumulative minimum energy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1984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0" y="1128408"/>
            <a:ext cx="3536566" cy="4601183"/>
          </a:xfrm>
        </p:spPr>
        <p:txBody>
          <a:bodyPr/>
          <a:lstStyle/>
          <a:p>
            <a:pPr algn="ctr"/>
            <a:r>
              <a:rPr lang="en-US" b="1" dirty="0"/>
              <a:t>Video Retargeting</a:t>
            </a:r>
            <a:endParaRPr lang="en-US" dirty="0"/>
          </a:p>
        </p:txBody>
      </p:sp>
      <p:sp>
        <p:nvSpPr>
          <p:cNvPr id="6" name="TextBox 5">
            <a:extLst>
              <a:ext uri="{FF2B5EF4-FFF2-40B4-BE49-F238E27FC236}">
                <a16:creationId xmlns:a16="http://schemas.microsoft.com/office/drawing/2014/main" id="{BD6B5BCF-CE89-41AB-965C-DF601E19B1A3}"/>
              </a:ext>
            </a:extLst>
          </p:cNvPr>
          <p:cNvSpPr txBox="1"/>
          <p:nvPr/>
        </p:nvSpPr>
        <p:spPr>
          <a:xfrm>
            <a:off x="3799309" y="708338"/>
            <a:ext cx="7577139" cy="461665"/>
          </a:xfrm>
          <a:prstGeom prst="rect">
            <a:avLst/>
          </a:prstGeom>
          <a:noFill/>
        </p:spPr>
        <p:txBody>
          <a:bodyPr wrap="square" rtlCol="0">
            <a:spAutoFit/>
          </a:bodyPr>
          <a:lstStyle/>
          <a:p>
            <a:r>
              <a:rPr lang="en-US" sz="2400" b="1" dirty="0"/>
              <a:t>We implemented seam carving for video retargeting[2]</a:t>
            </a:r>
          </a:p>
        </p:txBody>
      </p:sp>
      <p:sp>
        <p:nvSpPr>
          <p:cNvPr id="9" name="TextBox 8">
            <a:extLst>
              <a:ext uri="{FF2B5EF4-FFF2-40B4-BE49-F238E27FC236}">
                <a16:creationId xmlns:a16="http://schemas.microsoft.com/office/drawing/2014/main" id="{03D99C1B-17B5-4131-B4F5-14CF4EBC4A83}"/>
              </a:ext>
            </a:extLst>
          </p:cNvPr>
          <p:cNvSpPr txBox="1"/>
          <p:nvPr/>
        </p:nvSpPr>
        <p:spPr>
          <a:xfrm>
            <a:off x="3799308" y="1439590"/>
            <a:ext cx="7701029" cy="400110"/>
          </a:xfrm>
          <a:prstGeom prst="rect">
            <a:avLst/>
          </a:prstGeom>
          <a:noFill/>
        </p:spPr>
        <p:txBody>
          <a:bodyPr wrap="square" rtlCol="0">
            <a:spAutoFit/>
          </a:bodyPr>
          <a:lstStyle/>
          <a:p>
            <a:r>
              <a:rPr lang="en-US" sz="2000" b="1" dirty="0"/>
              <a:t>Forward energy in graph cut:</a:t>
            </a:r>
          </a:p>
        </p:txBody>
      </p:sp>
      <p:pic>
        <p:nvPicPr>
          <p:cNvPr id="4" name="Picture 3">
            <a:extLst>
              <a:ext uri="{FF2B5EF4-FFF2-40B4-BE49-F238E27FC236}">
                <a16:creationId xmlns:a16="http://schemas.microsoft.com/office/drawing/2014/main" id="{66A7EC06-7F82-4A42-AE22-619B11CBB2BC}"/>
              </a:ext>
            </a:extLst>
          </p:cNvPr>
          <p:cNvPicPr>
            <a:picLocks noChangeAspect="1"/>
          </p:cNvPicPr>
          <p:nvPr/>
        </p:nvPicPr>
        <p:blipFill>
          <a:blip r:embed="rId3"/>
          <a:stretch>
            <a:fillRect/>
          </a:stretch>
        </p:blipFill>
        <p:spPr>
          <a:xfrm>
            <a:off x="3653674" y="2384171"/>
            <a:ext cx="2757844" cy="2448775"/>
          </a:xfrm>
          <a:prstGeom prst="rect">
            <a:avLst/>
          </a:prstGeom>
        </p:spPr>
      </p:pic>
      <p:pic>
        <p:nvPicPr>
          <p:cNvPr id="5" name="Picture 4">
            <a:extLst>
              <a:ext uri="{FF2B5EF4-FFF2-40B4-BE49-F238E27FC236}">
                <a16:creationId xmlns:a16="http://schemas.microsoft.com/office/drawing/2014/main" id="{7671818B-BD62-4137-98AD-27BAF01E5EE3}"/>
              </a:ext>
            </a:extLst>
          </p:cNvPr>
          <p:cNvPicPr>
            <a:picLocks noChangeAspect="1"/>
          </p:cNvPicPr>
          <p:nvPr/>
        </p:nvPicPr>
        <p:blipFill>
          <a:blip r:embed="rId4"/>
          <a:stretch>
            <a:fillRect/>
          </a:stretch>
        </p:blipFill>
        <p:spPr>
          <a:xfrm>
            <a:off x="6461877" y="2694956"/>
            <a:ext cx="4276607" cy="440509"/>
          </a:xfrm>
          <a:prstGeom prst="rect">
            <a:avLst/>
          </a:prstGeom>
        </p:spPr>
      </p:pic>
      <p:sp>
        <p:nvSpPr>
          <p:cNvPr id="12" name="TextBox 11">
            <a:extLst>
              <a:ext uri="{FF2B5EF4-FFF2-40B4-BE49-F238E27FC236}">
                <a16:creationId xmlns:a16="http://schemas.microsoft.com/office/drawing/2014/main" id="{0A45EE51-1807-402E-A75F-FD5641F6B7C1}"/>
              </a:ext>
            </a:extLst>
          </p:cNvPr>
          <p:cNvSpPr txBox="1"/>
          <p:nvPr/>
        </p:nvSpPr>
        <p:spPr>
          <a:xfrm>
            <a:off x="6534266" y="2030228"/>
            <a:ext cx="4391025" cy="707886"/>
          </a:xfrm>
          <a:prstGeom prst="rect">
            <a:avLst/>
          </a:prstGeom>
          <a:noFill/>
        </p:spPr>
        <p:txBody>
          <a:bodyPr wrap="square" rtlCol="0">
            <a:spAutoFit/>
          </a:bodyPr>
          <a:lstStyle/>
          <a:p>
            <a:r>
              <a:rPr lang="en-US" sz="2000" dirty="0"/>
              <a:t>When pixel (</a:t>
            </a:r>
            <a:r>
              <a:rPr lang="en-US" sz="2000" dirty="0" err="1"/>
              <a:t>i,j</a:t>
            </a:r>
            <a:r>
              <a:rPr lang="en-US" sz="2000" dirty="0"/>
              <a:t>) is deleted, energy inserted by left and right neighbors</a:t>
            </a:r>
          </a:p>
        </p:txBody>
      </p:sp>
      <p:sp>
        <p:nvSpPr>
          <p:cNvPr id="13" name="TextBox 12">
            <a:extLst>
              <a:ext uri="{FF2B5EF4-FFF2-40B4-BE49-F238E27FC236}">
                <a16:creationId xmlns:a16="http://schemas.microsoft.com/office/drawing/2014/main" id="{61AFC89D-9D6B-4E13-915A-D5162203BD00}"/>
              </a:ext>
            </a:extLst>
          </p:cNvPr>
          <p:cNvSpPr txBox="1"/>
          <p:nvPr/>
        </p:nvSpPr>
        <p:spPr>
          <a:xfrm>
            <a:off x="6539907" y="3040356"/>
            <a:ext cx="4391025" cy="707886"/>
          </a:xfrm>
          <a:prstGeom prst="rect">
            <a:avLst/>
          </a:prstGeom>
          <a:noFill/>
        </p:spPr>
        <p:txBody>
          <a:bodyPr wrap="square" rtlCol="0">
            <a:spAutoFit/>
          </a:bodyPr>
          <a:lstStyle/>
          <a:p>
            <a:r>
              <a:rPr lang="en-US" sz="2000" dirty="0"/>
              <a:t>and energy inserted by left and upper neighbors (upward vertical)</a:t>
            </a:r>
          </a:p>
        </p:txBody>
      </p:sp>
      <p:sp>
        <p:nvSpPr>
          <p:cNvPr id="15" name="TextBox 14">
            <a:extLst>
              <a:ext uri="{FF2B5EF4-FFF2-40B4-BE49-F238E27FC236}">
                <a16:creationId xmlns:a16="http://schemas.microsoft.com/office/drawing/2014/main" id="{D2E95A40-402D-4E64-B340-FF9F1A6E36D0}"/>
              </a:ext>
            </a:extLst>
          </p:cNvPr>
          <p:cNvSpPr txBox="1"/>
          <p:nvPr/>
        </p:nvSpPr>
        <p:spPr>
          <a:xfrm>
            <a:off x="6515215" y="4171227"/>
            <a:ext cx="4391025" cy="707886"/>
          </a:xfrm>
          <a:prstGeom prst="rect">
            <a:avLst/>
          </a:prstGeom>
          <a:noFill/>
        </p:spPr>
        <p:txBody>
          <a:bodyPr wrap="square" rtlCol="0">
            <a:spAutoFit/>
          </a:bodyPr>
          <a:lstStyle/>
          <a:p>
            <a:r>
              <a:rPr lang="en-US" sz="2000" dirty="0"/>
              <a:t>and energy inserted by left and lower neighbors (downward vertical)</a:t>
            </a:r>
          </a:p>
        </p:txBody>
      </p:sp>
      <p:pic>
        <p:nvPicPr>
          <p:cNvPr id="3" name="Picture 2">
            <a:extLst>
              <a:ext uri="{FF2B5EF4-FFF2-40B4-BE49-F238E27FC236}">
                <a16:creationId xmlns:a16="http://schemas.microsoft.com/office/drawing/2014/main" id="{A5BD2EC5-2209-4388-9646-825FB2C4D321}"/>
              </a:ext>
            </a:extLst>
          </p:cNvPr>
          <p:cNvPicPr>
            <a:picLocks noChangeAspect="1"/>
          </p:cNvPicPr>
          <p:nvPr/>
        </p:nvPicPr>
        <p:blipFill>
          <a:blip r:embed="rId5"/>
          <a:stretch>
            <a:fillRect/>
          </a:stretch>
        </p:blipFill>
        <p:spPr>
          <a:xfrm>
            <a:off x="6471284" y="3722536"/>
            <a:ext cx="4267200" cy="457200"/>
          </a:xfrm>
          <a:prstGeom prst="rect">
            <a:avLst/>
          </a:prstGeom>
        </p:spPr>
      </p:pic>
      <p:pic>
        <p:nvPicPr>
          <p:cNvPr id="7" name="Picture 6">
            <a:extLst>
              <a:ext uri="{FF2B5EF4-FFF2-40B4-BE49-F238E27FC236}">
                <a16:creationId xmlns:a16="http://schemas.microsoft.com/office/drawing/2014/main" id="{C9E8C3CB-0F8C-4570-828D-A864705B3B39}"/>
              </a:ext>
            </a:extLst>
          </p:cNvPr>
          <p:cNvPicPr>
            <a:picLocks noChangeAspect="1"/>
          </p:cNvPicPr>
          <p:nvPr/>
        </p:nvPicPr>
        <p:blipFill>
          <a:blip r:embed="rId6"/>
          <a:stretch>
            <a:fillRect/>
          </a:stretch>
        </p:blipFill>
        <p:spPr>
          <a:xfrm>
            <a:off x="6548062" y="4879113"/>
            <a:ext cx="4162425" cy="390525"/>
          </a:xfrm>
          <a:prstGeom prst="rect">
            <a:avLst/>
          </a:prstGeom>
        </p:spPr>
      </p:pic>
    </p:spTree>
    <p:extLst>
      <p:ext uri="{BB962C8B-B14F-4D97-AF65-F5344CB8AC3E}">
        <p14:creationId xmlns:p14="http://schemas.microsoft.com/office/powerpoint/2010/main" val="3625897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0" y="1128408"/>
            <a:ext cx="3536566" cy="4601183"/>
          </a:xfrm>
        </p:spPr>
        <p:txBody>
          <a:bodyPr/>
          <a:lstStyle/>
          <a:p>
            <a:pPr algn="ctr"/>
            <a:r>
              <a:rPr lang="en-US" b="1" dirty="0"/>
              <a:t>Image Result</a:t>
            </a:r>
            <a:endParaRPr lang="en-US" dirty="0"/>
          </a:p>
        </p:txBody>
      </p:sp>
      <p:sp>
        <p:nvSpPr>
          <p:cNvPr id="9" name="TextBox 8">
            <a:extLst>
              <a:ext uri="{FF2B5EF4-FFF2-40B4-BE49-F238E27FC236}">
                <a16:creationId xmlns:a16="http://schemas.microsoft.com/office/drawing/2014/main" id="{0E543911-E2AF-CC43-A39D-99AB088C7E23}"/>
              </a:ext>
            </a:extLst>
          </p:cNvPr>
          <p:cNvSpPr txBox="1"/>
          <p:nvPr/>
        </p:nvSpPr>
        <p:spPr>
          <a:xfrm>
            <a:off x="4397109" y="4357440"/>
            <a:ext cx="1936960" cy="369332"/>
          </a:xfrm>
          <a:prstGeom prst="rect">
            <a:avLst/>
          </a:prstGeom>
          <a:noFill/>
        </p:spPr>
        <p:txBody>
          <a:bodyPr wrap="square" rtlCol="0">
            <a:spAutoFit/>
          </a:bodyPr>
          <a:lstStyle/>
          <a:p>
            <a:r>
              <a:rPr lang="en-US" dirty="0"/>
              <a:t>original: </a:t>
            </a:r>
            <a:r>
              <a:rPr lang="en-US" dirty="0">
                <a:latin typeface="Times New Roman" panose="02020603050405020304" pitchFamily="18" charset="0"/>
                <a:cs typeface="Times New Roman" panose="02020603050405020304" pitchFamily="18" charset="0"/>
              </a:rPr>
              <a:t>512*342</a:t>
            </a:r>
            <a:endParaRPr lang="en-US" dirty="0"/>
          </a:p>
        </p:txBody>
      </p:sp>
      <p:sp>
        <p:nvSpPr>
          <p:cNvPr id="10" name="TextBox 9">
            <a:extLst>
              <a:ext uri="{FF2B5EF4-FFF2-40B4-BE49-F238E27FC236}">
                <a16:creationId xmlns:a16="http://schemas.microsoft.com/office/drawing/2014/main" id="{C1A84B60-88BC-2A44-A4D6-97D7619EF857}"/>
              </a:ext>
            </a:extLst>
          </p:cNvPr>
          <p:cNvSpPr txBox="1"/>
          <p:nvPr/>
        </p:nvSpPr>
        <p:spPr>
          <a:xfrm>
            <a:off x="7553865" y="4218941"/>
            <a:ext cx="1868260" cy="646331"/>
          </a:xfrm>
          <a:prstGeom prst="rect">
            <a:avLst/>
          </a:prstGeom>
          <a:noFill/>
        </p:spPr>
        <p:txBody>
          <a:bodyPr wrap="square" rtlCol="0">
            <a:spAutoFit/>
          </a:bodyPr>
          <a:lstStyle/>
          <a:p>
            <a:r>
              <a:rPr lang="en-US" dirty="0"/>
              <a:t>Seam carving: </a:t>
            </a:r>
            <a:r>
              <a:rPr lang="en-US" dirty="0">
                <a:latin typeface="Times New Roman" panose="02020603050405020304" pitchFamily="18" charset="0"/>
                <a:cs typeface="Times New Roman" panose="02020603050405020304" pitchFamily="18" charset="0"/>
              </a:rPr>
              <a:t>256*342</a:t>
            </a:r>
            <a:endParaRPr lang="en-US" dirty="0"/>
          </a:p>
        </p:txBody>
      </p:sp>
      <p:sp>
        <p:nvSpPr>
          <p:cNvPr id="11" name="TextBox 10">
            <a:extLst>
              <a:ext uri="{FF2B5EF4-FFF2-40B4-BE49-F238E27FC236}">
                <a16:creationId xmlns:a16="http://schemas.microsoft.com/office/drawing/2014/main" id="{FB74A44B-92D2-FC46-9F9E-C42E7D4FFEB9}"/>
              </a:ext>
            </a:extLst>
          </p:cNvPr>
          <p:cNvSpPr txBox="1"/>
          <p:nvPr/>
        </p:nvSpPr>
        <p:spPr>
          <a:xfrm>
            <a:off x="9578718" y="4218942"/>
            <a:ext cx="1952445" cy="646331"/>
          </a:xfrm>
          <a:prstGeom prst="rect">
            <a:avLst/>
          </a:prstGeom>
          <a:noFill/>
        </p:spPr>
        <p:txBody>
          <a:bodyPr wrap="square" rtlCol="0">
            <a:spAutoFit/>
          </a:bodyPr>
          <a:lstStyle/>
          <a:p>
            <a:r>
              <a:rPr lang="en-US" dirty="0"/>
              <a:t>Improved seam carving: </a:t>
            </a:r>
            <a:r>
              <a:rPr lang="en-US" dirty="0">
                <a:latin typeface="Times New Roman" panose="02020603050405020304" pitchFamily="18" charset="0"/>
                <a:cs typeface="Times New Roman" panose="02020603050405020304" pitchFamily="18" charset="0"/>
              </a:rPr>
              <a:t>256*342</a:t>
            </a:r>
            <a:endParaRPr lang="en-US" dirty="0"/>
          </a:p>
        </p:txBody>
      </p:sp>
      <p:pic>
        <p:nvPicPr>
          <p:cNvPr id="5" name="Picture 4">
            <a:extLst>
              <a:ext uri="{FF2B5EF4-FFF2-40B4-BE49-F238E27FC236}">
                <a16:creationId xmlns:a16="http://schemas.microsoft.com/office/drawing/2014/main" id="{59DEC5E8-B3BD-8740-BA7D-A93AC243C6A4}"/>
              </a:ext>
            </a:extLst>
          </p:cNvPr>
          <p:cNvPicPr>
            <a:picLocks noChangeAspect="1"/>
          </p:cNvPicPr>
          <p:nvPr/>
        </p:nvPicPr>
        <p:blipFill>
          <a:blip r:embed="rId3"/>
          <a:stretch>
            <a:fillRect/>
          </a:stretch>
        </p:blipFill>
        <p:spPr>
          <a:xfrm>
            <a:off x="3739989" y="1974685"/>
            <a:ext cx="3251200" cy="2171700"/>
          </a:xfrm>
          <a:prstGeom prst="rect">
            <a:avLst/>
          </a:prstGeom>
        </p:spPr>
      </p:pic>
      <p:pic>
        <p:nvPicPr>
          <p:cNvPr id="12" name="Picture 11">
            <a:extLst>
              <a:ext uri="{FF2B5EF4-FFF2-40B4-BE49-F238E27FC236}">
                <a16:creationId xmlns:a16="http://schemas.microsoft.com/office/drawing/2014/main" id="{54ACC53C-498D-0D4D-8B52-76E84CC874F9}"/>
              </a:ext>
            </a:extLst>
          </p:cNvPr>
          <p:cNvPicPr>
            <a:picLocks noChangeAspect="1"/>
          </p:cNvPicPr>
          <p:nvPr/>
        </p:nvPicPr>
        <p:blipFill>
          <a:blip r:embed="rId4"/>
          <a:stretch>
            <a:fillRect/>
          </a:stretch>
        </p:blipFill>
        <p:spPr>
          <a:xfrm>
            <a:off x="9742141" y="1974685"/>
            <a:ext cx="1625600" cy="2171700"/>
          </a:xfrm>
          <a:prstGeom prst="rect">
            <a:avLst/>
          </a:prstGeom>
        </p:spPr>
      </p:pic>
      <p:pic>
        <p:nvPicPr>
          <p:cNvPr id="16" name="Picture 15">
            <a:extLst>
              <a:ext uri="{FF2B5EF4-FFF2-40B4-BE49-F238E27FC236}">
                <a16:creationId xmlns:a16="http://schemas.microsoft.com/office/drawing/2014/main" id="{D134412B-B1F9-D645-83F3-FF3658D9DD15}"/>
              </a:ext>
            </a:extLst>
          </p:cNvPr>
          <p:cNvPicPr>
            <a:picLocks/>
          </p:cNvPicPr>
          <p:nvPr/>
        </p:nvPicPr>
        <p:blipFill>
          <a:blip r:embed="rId5"/>
          <a:stretch>
            <a:fillRect/>
          </a:stretch>
        </p:blipFill>
        <p:spPr>
          <a:xfrm>
            <a:off x="7553865" y="1974686"/>
            <a:ext cx="1603387" cy="2171700"/>
          </a:xfrm>
          <a:prstGeom prst="rect">
            <a:avLst/>
          </a:prstGeom>
        </p:spPr>
      </p:pic>
      <p:sp>
        <p:nvSpPr>
          <p:cNvPr id="13" name="TextBox 12">
            <a:extLst>
              <a:ext uri="{FF2B5EF4-FFF2-40B4-BE49-F238E27FC236}">
                <a16:creationId xmlns:a16="http://schemas.microsoft.com/office/drawing/2014/main" id="{C26F34B6-1B8B-7F4C-8AD2-047B90A22BEE}"/>
              </a:ext>
            </a:extLst>
          </p:cNvPr>
          <p:cNvSpPr txBox="1"/>
          <p:nvPr/>
        </p:nvSpPr>
        <p:spPr>
          <a:xfrm>
            <a:off x="3517956" y="740594"/>
            <a:ext cx="7577139" cy="461665"/>
          </a:xfrm>
          <a:prstGeom prst="rect">
            <a:avLst/>
          </a:prstGeom>
          <a:noFill/>
        </p:spPr>
        <p:txBody>
          <a:bodyPr wrap="square" rtlCol="0">
            <a:spAutoFit/>
          </a:bodyPr>
          <a:lstStyle/>
          <a:p>
            <a:r>
              <a:rPr lang="en-US" sz="2400" b="1" dirty="0"/>
              <a:t>Image R</a:t>
            </a:r>
            <a:r>
              <a:rPr lang="en-US" altLang="zh-CN" sz="2400" b="1" dirty="0"/>
              <a:t>esizing</a:t>
            </a:r>
            <a:endParaRPr lang="en-US" sz="2400" b="1" dirty="0"/>
          </a:p>
        </p:txBody>
      </p:sp>
    </p:spTree>
    <p:extLst>
      <p:ext uri="{BB962C8B-B14F-4D97-AF65-F5344CB8AC3E}">
        <p14:creationId xmlns:p14="http://schemas.microsoft.com/office/powerpoint/2010/main" val="1538765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0" y="1128408"/>
            <a:ext cx="3536566" cy="4601183"/>
          </a:xfrm>
        </p:spPr>
        <p:txBody>
          <a:bodyPr/>
          <a:lstStyle/>
          <a:p>
            <a:pPr algn="ctr"/>
            <a:r>
              <a:rPr lang="en-US" b="1" dirty="0"/>
              <a:t>Video Result</a:t>
            </a:r>
            <a:endParaRPr lang="en-US" dirty="0"/>
          </a:p>
        </p:txBody>
      </p:sp>
      <p:sp>
        <p:nvSpPr>
          <p:cNvPr id="9" name="TextBox 8">
            <a:extLst>
              <a:ext uri="{FF2B5EF4-FFF2-40B4-BE49-F238E27FC236}">
                <a16:creationId xmlns:a16="http://schemas.microsoft.com/office/drawing/2014/main" id="{0E543911-E2AF-CC43-A39D-99AB088C7E23}"/>
              </a:ext>
            </a:extLst>
          </p:cNvPr>
          <p:cNvSpPr txBox="1"/>
          <p:nvPr/>
        </p:nvSpPr>
        <p:spPr>
          <a:xfrm>
            <a:off x="4805282" y="4684899"/>
            <a:ext cx="2690905" cy="369332"/>
          </a:xfrm>
          <a:prstGeom prst="rect">
            <a:avLst/>
          </a:prstGeom>
          <a:noFill/>
        </p:spPr>
        <p:txBody>
          <a:bodyPr wrap="square" rtlCol="0">
            <a:spAutoFit/>
          </a:bodyPr>
          <a:lstStyle/>
          <a:p>
            <a:r>
              <a:rPr lang="en-US" dirty="0"/>
              <a:t>original: </a:t>
            </a:r>
            <a:r>
              <a:rPr lang="en-US" dirty="0">
                <a:latin typeface="Times New Roman" panose="02020603050405020304" pitchFamily="18" charset="0"/>
                <a:cs typeface="Times New Roman" panose="02020603050405020304" pitchFamily="18" charset="0"/>
              </a:rPr>
              <a:t>320*240</a:t>
            </a:r>
            <a:endParaRPr lang="en-US" dirty="0"/>
          </a:p>
        </p:txBody>
      </p:sp>
      <p:sp>
        <p:nvSpPr>
          <p:cNvPr id="11" name="TextBox 10">
            <a:extLst>
              <a:ext uri="{FF2B5EF4-FFF2-40B4-BE49-F238E27FC236}">
                <a16:creationId xmlns:a16="http://schemas.microsoft.com/office/drawing/2014/main" id="{FB74A44B-92D2-FC46-9F9E-C42E7D4FFEB9}"/>
              </a:ext>
            </a:extLst>
          </p:cNvPr>
          <p:cNvSpPr txBox="1"/>
          <p:nvPr/>
        </p:nvSpPr>
        <p:spPr>
          <a:xfrm>
            <a:off x="8087980" y="4684899"/>
            <a:ext cx="3304543" cy="369332"/>
          </a:xfrm>
          <a:prstGeom prst="rect">
            <a:avLst/>
          </a:prstGeom>
          <a:noFill/>
        </p:spPr>
        <p:txBody>
          <a:bodyPr wrap="square" rtlCol="0">
            <a:spAutoFit/>
          </a:bodyPr>
          <a:lstStyle/>
          <a:p>
            <a:r>
              <a:rPr lang="en-US" dirty="0"/>
              <a:t>Video retargeting: </a:t>
            </a:r>
            <a:r>
              <a:rPr lang="en-US" dirty="0">
                <a:latin typeface="Times New Roman" panose="02020603050405020304" pitchFamily="18" charset="0"/>
                <a:cs typeface="Times New Roman" panose="02020603050405020304" pitchFamily="18" charset="0"/>
              </a:rPr>
              <a:t>300*240</a:t>
            </a:r>
          </a:p>
        </p:txBody>
      </p:sp>
      <p:pic>
        <p:nvPicPr>
          <p:cNvPr id="3" name="golf.mov">
            <a:hlinkClick r:id="" action="ppaction://media"/>
            <a:extLst>
              <a:ext uri="{FF2B5EF4-FFF2-40B4-BE49-F238E27FC236}">
                <a16:creationId xmlns:a16="http://schemas.microsoft.com/office/drawing/2014/main" id="{F0AD832F-6604-1642-87D6-78828E02F8C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680358" y="1628057"/>
            <a:ext cx="3815829" cy="2861872"/>
          </a:xfrm>
          <a:prstGeom prst="rect">
            <a:avLst/>
          </a:prstGeom>
        </p:spPr>
      </p:pic>
      <p:pic>
        <p:nvPicPr>
          <p:cNvPr id="6" name="golf_retarget_all.mp4">
            <a:hlinkClick r:id="" action="ppaction://media"/>
            <a:extLst>
              <a:ext uri="{FF2B5EF4-FFF2-40B4-BE49-F238E27FC236}">
                <a16:creationId xmlns:a16="http://schemas.microsoft.com/office/drawing/2014/main" id="{AD5FF79E-C409-B641-B1D7-B229327FE2D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835251" y="1628057"/>
            <a:ext cx="3323079" cy="2861872"/>
          </a:xfrm>
          <a:prstGeom prst="rect">
            <a:avLst/>
          </a:prstGeom>
        </p:spPr>
      </p:pic>
      <p:sp>
        <p:nvSpPr>
          <p:cNvPr id="7" name="TextBox 6">
            <a:extLst>
              <a:ext uri="{FF2B5EF4-FFF2-40B4-BE49-F238E27FC236}">
                <a16:creationId xmlns:a16="http://schemas.microsoft.com/office/drawing/2014/main" id="{8ABA5C8E-EC9B-444C-9A1B-4F664D2C51AC}"/>
              </a:ext>
            </a:extLst>
          </p:cNvPr>
          <p:cNvSpPr txBox="1"/>
          <p:nvPr/>
        </p:nvSpPr>
        <p:spPr>
          <a:xfrm>
            <a:off x="3517956" y="740594"/>
            <a:ext cx="7577139" cy="461665"/>
          </a:xfrm>
          <a:prstGeom prst="rect">
            <a:avLst/>
          </a:prstGeom>
          <a:noFill/>
        </p:spPr>
        <p:txBody>
          <a:bodyPr wrap="square" rtlCol="0">
            <a:spAutoFit/>
          </a:bodyPr>
          <a:lstStyle/>
          <a:p>
            <a:r>
              <a:rPr lang="en-US" sz="2400" b="1" dirty="0"/>
              <a:t>Video Retargeting</a:t>
            </a:r>
          </a:p>
        </p:txBody>
      </p:sp>
    </p:spTree>
    <p:extLst>
      <p:ext uri="{BB962C8B-B14F-4D97-AF65-F5344CB8AC3E}">
        <p14:creationId xmlns:p14="http://schemas.microsoft.com/office/powerpoint/2010/main" val="168178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5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0" y="1128408"/>
            <a:ext cx="3536566" cy="4601183"/>
          </a:xfrm>
        </p:spPr>
        <p:txBody>
          <a:bodyPr/>
          <a:lstStyle/>
          <a:p>
            <a:pPr algn="ctr"/>
            <a:r>
              <a:rPr lang="en-US" b="1" dirty="0"/>
              <a:t>Web Application</a:t>
            </a:r>
            <a:endParaRPr lang="en-US" dirty="0"/>
          </a:p>
        </p:txBody>
      </p:sp>
      <p:pic>
        <p:nvPicPr>
          <p:cNvPr id="4" name="Picture 3">
            <a:extLst>
              <a:ext uri="{FF2B5EF4-FFF2-40B4-BE49-F238E27FC236}">
                <a16:creationId xmlns:a16="http://schemas.microsoft.com/office/drawing/2014/main" id="{525A342D-C7D2-6B4E-99B3-B0C045C76FFC}"/>
              </a:ext>
            </a:extLst>
          </p:cNvPr>
          <p:cNvPicPr>
            <a:picLocks noChangeAspect="1"/>
          </p:cNvPicPr>
          <p:nvPr/>
        </p:nvPicPr>
        <p:blipFill rotWithShape="1">
          <a:blip r:embed="rId3"/>
          <a:srcRect r="50974"/>
          <a:stretch/>
        </p:blipFill>
        <p:spPr>
          <a:xfrm>
            <a:off x="4846673" y="289913"/>
            <a:ext cx="5152733" cy="6278171"/>
          </a:xfrm>
          <a:prstGeom prst="rect">
            <a:avLst/>
          </a:prstGeom>
        </p:spPr>
      </p:pic>
    </p:spTree>
    <p:extLst>
      <p:ext uri="{BB962C8B-B14F-4D97-AF65-F5344CB8AC3E}">
        <p14:creationId xmlns:p14="http://schemas.microsoft.com/office/powerpoint/2010/main" val="1170375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0" y="1128408"/>
            <a:ext cx="3536566" cy="4601183"/>
          </a:xfrm>
        </p:spPr>
        <p:txBody>
          <a:bodyPr/>
          <a:lstStyle/>
          <a:p>
            <a:pPr algn="ctr"/>
            <a:r>
              <a:rPr lang="en-US" b="1" dirty="0"/>
              <a:t>Conclusions</a:t>
            </a:r>
            <a:endParaRPr lang="en-US" dirty="0"/>
          </a:p>
        </p:txBody>
      </p:sp>
      <p:sp>
        <p:nvSpPr>
          <p:cNvPr id="7" name="TextBox 6">
            <a:extLst>
              <a:ext uri="{FF2B5EF4-FFF2-40B4-BE49-F238E27FC236}">
                <a16:creationId xmlns:a16="http://schemas.microsoft.com/office/drawing/2014/main" id="{6C4D9DE8-D664-47A9-9C7C-0F0D60F3C4D2}"/>
              </a:ext>
            </a:extLst>
          </p:cNvPr>
          <p:cNvSpPr txBox="1"/>
          <p:nvPr/>
        </p:nvSpPr>
        <p:spPr>
          <a:xfrm>
            <a:off x="3536566" y="865458"/>
            <a:ext cx="7824854" cy="1569660"/>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1</a:t>
            </a:r>
            <a:r>
              <a:rPr lang="en-US" sz="2400" b="1" dirty="0"/>
              <a:t> We implemented seam carving operator using dynamic programming algorithm for image reduction and expansion, which can achieve better results than simply cropping or scaling</a:t>
            </a:r>
          </a:p>
        </p:txBody>
      </p:sp>
      <p:sp>
        <p:nvSpPr>
          <p:cNvPr id="8" name="TextBox 7">
            <a:extLst>
              <a:ext uri="{FF2B5EF4-FFF2-40B4-BE49-F238E27FC236}">
                <a16:creationId xmlns:a16="http://schemas.microsoft.com/office/drawing/2014/main" id="{1BC78867-E2E7-4B78-9024-0728DFE1447E}"/>
              </a:ext>
            </a:extLst>
          </p:cNvPr>
          <p:cNvSpPr txBox="1"/>
          <p:nvPr/>
        </p:nvSpPr>
        <p:spPr>
          <a:xfrm>
            <a:off x="3536566" y="2552074"/>
            <a:ext cx="7824854"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2</a:t>
            </a:r>
            <a:r>
              <a:rPr lang="en-US" sz="2400" b="1" dirty="0"/>
              <a:t> We used seam carving operator to achieve some other interesting applications including content amplification and object removal</a:t>
            </a:r>
          </a:p>
        </p:txBody>
      </p:sp>
      <p:sp>
        <p:nvSpPr>
          <p:cNvPr id="10" name="TextBox 9">
            <a:extLst>
              <a:ext uri="{FF2B5EF4-FFF2-40B4-BE49-F238E27FC236}">
                <a16:creationId xmlns:a16="http://schemas.microsoft.com/office/drawing/2014/main" id="{4C08462C-52F6-46BE-B14C-F74295A1631D}"/>
              </a:ext>
            </a:extLst>
          </p:cNvPr>
          <p:cNvSpPr txBox="1"/>
          <p:nvPr/>
        </p:nvSpPr>
        <p:spPr>
          <a:xfrm>
            <a:off x="3536566" y="3869360"/>
            <a:ext cx="7824854"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 </a:t>
            </a:r>
            <a:r>
              <a:rPr lang="en-US" sz="2400" b="1" dirty="0"/>
              <a:t>We implemented improved seam carving operator using forward energy to improve visual quality of the retargeted image results </a:t>
            </a:r>
          </a:p>
        </p:txBody>
      </p:sp>
      <p:sp>
        <p:nvSpPr>
          <p:cNvPr id="12" name="TextBox 11">
            <a:extLst>
              <a:ext uri="{FF2B5EF4-FFF2-40B4-BE49-F238E27FC236}">
                <a16:creationId xmlns:a16="http://schemas.microsoft.com/office/drawing/2014/main" id="{161BAFFA-957C-4B55-A6ED-00A918FFBA70}"/>
              </a:ext>
            </a:extLst>
          </p:cNvPr>
          <p:cNvSpPr txBox="1"/>
          <p:nvPr/>
        </p:nvSpPr>
        <p:spPr>
          <a:xfrm>
            <a:off x="3536566" y="5112635"/>
            <a:ext cx="7824854"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 </a:t>
            </a:r>
            <a:r>
              <a:rPr lang="en-US" sz="2400" b="1" dirty="0"/>
              <a:t>We implemented improved seam carving operator using forward energy and graph cut algorithm to retarget video </a:t>
            </a:r>
          </a:p>
        </p:txBody>
      </p:sp>
    </p:spTree>
    <p:extLst>
      <p:ext uri="{BB962C8B-B14F-4D97-AF65-F5344CB8AC3E}">
        <p14:creationId xmlns:p14="http://schemas.microsoft.com/office/powerpoint/2010/main" val="1169456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0" y="1128408"/>
            <a:ext cx="3536566" cy="4601183"/>
          </a:xfrm>
        </p:spPr>
        <p:txBody>
          <a:bodyPr/>
          <a:lstStyle/>
          <a:p>
            <a:pPr algn="ctr"/>
            <a:r>
              <a:rPr lang="en-US" b="1" dirty="0"/>
              <a:t>Conclusions</a:t>
            </a:r>
            <a:endParaRPr lang="en-US" dirty="0"/>
          </a:p>
        </p:txBody>
      </p:sp>
      <p:pic>
        <p:nvPicPr>
          <p:cNvPr id="4" name="Picture 3">
            <a:extLst>
              <a:ext uri="{FF2B5EF4-FFF2-40B4-BE49-F238E27FC236}">
                <a16:creationId xmlns:a16="http://schemas.microsoft.com/office/drawing/2014/main" id="{39B67D1B-78BC-40FC-9899-C1E42A7C0339}"/>
              </a:ext>
            </a:extLst>
          </p:cNvPr>
          <p:cNvPicPr>
            <a:picLocks noChangeAspect="1"/>
          </p:cNvPicPr>
          <p:nvPr/>
        </p:nvPicPr>
        <p:blipFill>
          <a:blip r:embed="rId3"/>
          <a:stretch>
            <a:fillRect/>
          </a:stretch>
        </p:blipFill>
        <p:spPr>
          <a:xfrm>
            <a:off x="3767196" y="1310556"/>
            <a:ext cx="7048500" cy="2447925"/>
          </a:xfrm>
          <a:prstGeom prst="rect">
            <a:avLst/>
          </a:prstGeom>
        </p:spPr>
      </p:pic>
      <p:sp>
        <p:nvSpPr>
          <p:cNvPr id="9" name="TextBox 8">
            <a:extLst>
              <a:ext uri="{FF2B5EF4-FFF2-40B4-BE49-F238E27FC236}">
                <a16:creationId xmlns:a16="http://schemas.microsoft.com/office/drawing/2014/main" id="{E87A43BB-5BE8-4564-8D6C-BCDCE083D050}"/>
              </a:ext>
            </a:extLst>
          </p:cNvPr>
          <p:cNvSpPr txBox="1"/>
          <p:nvPr/>
        </p:nvSpPr>
        <p:spPr>
          <a:xfrm>
            <a:off x="5797880" y="3642991"/>
            <a:ext cx="2690905" cy="369332"/>
          </a:xfrm>
          <a:prstGeom prst="rect">
            <a:avLst/>
          </a:prstGeom>
          <a:noFill/>
        </p:spPr>
        <p:txBody>
          <a:bodyPr wrap="square" rtlCol="0">
            <a:spAutoFit/>
          </a:bodyPr>
          <a:lstStyle/>
          <a:p>
            <a:r>
              <a:rPr lang="en-US" dirty="0"/>
              <a:t>Learning to resize image</a:t>
            </a:r>
          </a:p>
        </p:txBody>
      </p:sp>
      <p:pic>
        <p:nvPicPr>
          <p:cNvPr id="3" name="Picture 2">
            <a:extLst>
              <a:ext uri="{FF2B5EF4-FFF2-40B4-BE49-F238E27FC236}">
                <a16:creationId xmlns:a16="http://schemas.microsoft.com/office/drawing/2014/main" id="{4B4652D3-568D-4820-9B02-46C048FC5AB0}"/>
              </a:ext>
            </a:extLst>
          </p:cNvPr>
          <p:cNvPicPr>
            <a:picLocks noChangeAspect="1"/>
          </p:cNvPicPr>
          <p:nvPr/>
        </p:nvPicPr>
        <p:blipFill>
          <a:blip r:embed="rId4"/>
          <a:stretch>
            <a:fillRect/>
          </a:stretch>
        </p:blipFill>
        <p:spPr>
          <a:xfrm>
            <a:off x="3536566" y="4103575"/>
            <a:ext cx="8115300" cy="1485900"/>
          </a:xfrm>
          <a:prstGeom prst="rect">
            <a:avLst/>
          </a:prstGeom>
        </p:spPr>
      </p:pic>
      <p:sp>
        <p:nvSpPr>
          <p:cNvPr id="11" name="TextBox 10">
            <a:extLst>
              <a:ext uri="{FF2B5EF4-FFF2-40B4-BE49-F238E27FC236}">
                <a16:creationId xmlns:a16="http://schemas.microsoft.com/office/drawing/2014/main" id="{ED67EF07-7BED-4A8B-BAF0-6AFA7C1D0BFE}"/>
              </a:ext>
            </a:extLst>
          </p:cNvPr>
          <p:cNvSpPr txBox="1"/>
          <p:nvPr/>
        </p:nvSpPr>
        <p:spPr>
          <a:xfrm>
            <a:off x="5314916" y="5460205"/>
            <a:ext cx="4859230" cy="646331"/>
          </a:xfrm>
          <a:prstGeom prst="rect">
            <a:avLst/>
          </a:prstGeom>
          <a:noFill/>
        </p:spPr>
        <p:txBody>
          <a:bodyPr wrap="square" rtlCol="0">
            <a:spAutoFit/>
          </a:bodyPr>
          <a:lstStyle/>
          <a:p>
            <a:r>
              <a:rPr lang="en-US" dirty="0"/>
              <a:t>Weakly- and Self-Supervised Learning for Content-Aware Deep Image Retargeting</a:t>
            </a:r>
          </a:p>
        </p:txBody>
      </p:sp>
      <p:sp>
        <p:nvSpPr>
          <p:cNvPr id="7" name="TextBox 6">
            <a:extLst>
              <a:ext uri="{FF2B5EF4-FFF2-40B4-BE49-F238E27FC236}">
                <a16:creationId xmlns:a16="http://schemas.microsoft.com/office/drawing/2014/main" id="{29E1A295-94B4-6044-B2E2-A78E8FDFD24D}"/>
              </a:ext>
            </a:extLst>
          </p:cNvPr>
          <p:cNvSpPr txBox="1"/>
          <p:nvPr/>
        </p:nvSpPr>
        <p:spPr>
          <a:xfrm>
            <a:off x="3517956" y="740594"/>
            <a:ext cx="7577139" cy="461665"/>
          </a:xfrm>
          <a:prstGeom prst="rect">
            <a:avLst/>
          </a:prstGeom>
          <a:noFill/>
        </p:spPr>
        <p:txBody>
          <a:bodyPr wrap="square" rtlCol="0">
            <a:spAutoFit/>
          </a:bodyPr>
          <a:lstStyle/>
          <a:p>
            <a:r>
              <a:rPr lang="en-US" sz="2400" b="1" dirty="0"/>
              <a:t>Machine Learning on Image and Video Resizing</a:t>
            </a:r>
          </a:p>
        </p:txBody>
      </p:sp>
    </p:spTree>
    <p:extLst>
      <p:ext uri="{BB962C8B-B14F-4D97-AF65-F5344CB8AC3E}">
        <p14:creationId xmlns:p14="http://schemas.microsoft.com/office/powerpoint/2010/main" val="1510880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0" y="1128408"/>
            <a:ext cx="3536566" cy="4601183"/>
          </a:xfrm>
        </p:spPr>
        <p:txBody>
          <a:bodyPr/>
          <a:lstStyle/>
          <a:p>
            <a:pPr algn="ctr"/>
            <a:r>
              <a:rPr lang="en-US" b="1" dirty="0"/>
              <a:t>References</a:t>
            </a:r>
            <a:endParaRPr lang="en-US" dirty="0"/>
          </a:p>
        </p:txBody>
      </p:sp>
      <p:sp>
        <p:nvSpPr>
          <p:cNvPr id="3" name="TextBox 2">
            <a:extLst>
              <a:ext uri="{FF2B5EF4-FFF2-40B4-BE49-F238E27FC236}">
                <a16:creationId xmlns:a16="http://schemas.microsoft.com/office/drawing/2014/main" id="{BC4079D0-6282-4F35-9549-AD13C4F2786A}"/>
              </a:ext>
            </a:extLst>
          </p:cNvPr>
          <p:cNvSpPr txBox="1"/>
          <p:nvPr/>
        </p:nvSpPr>
        <p:spPr>
          <a:xfrm>
            <a:off x="3536566" y="728298"/>
            <a:ext cx="7963772"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[1] Shai </a:t>
            </a:r>
            <a:r>
              <a:rPr lang="en-US" dirty="0" err="1">
                <a:latin typeface="Times New Roman" panose="02020603050405020304" pitchFamily="18" charset="0"/>
                <a:cs typeface="Times New Roman" panose="02020603050405020304" pitchFamily="18" charset="0"/>
              </a:rPr>
              <a:t>Avidan</a:t>
            </a:r>
            <a:r>
              <a:rPr lang="en-US" dirty="0">
                <a:latin typeface="Times New Roman" panose="02020603050405020304" pitchFamily="18" charset="0"/>
                <a:cs typeface="Times New Roman" panose="02020603050405020304" pitchFamily="18" charset="0"/>
              </a:rPr>
              <a:t> and Ariel Shamir. Seam carving for content-aware image</a:t>
            </a:r>
          </a:p>
          <a:p>
            <a:r>
              <a:rPr lang="en-US" dirty="0">
                <a:latin typeface="Times New Roman" panose="02020603050405020304" pitchFamily="18" charset="0"/>
                <a:cs typeface="Times New Roman" panose="02020603050405020304" pitchFamily="18" charset="0"/>
              </a:rPr>
              <a:t>resizing. In ACM Transactions on graphics (TOG), volume 26, page 10. ACM, 2007.</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 Michael Rubinstein, Ariel Shamir, and Shai </a:t>
            </a:r>
            <a:r>
              <a:rPr lang="en-US" dirty="0" err="1">
                <a:latin typeface="Times New Roman" panose="02020603050405020304" pitchFamily="18" charset="0"/>
                <a:cs typeface="Times New Roman" panose="02020603050405020304" pitchFamily="18" charset="0"/>
              </a:rPr>
              <a:t>Avidan</a:t>
            </a:r>
            <a:r>
              <a:rPr lang="en-US" dirty="0">
                <a:latin typeface="Times New Roman" panose="02020603050405020304" pitchFamily="18" charset="0"/>
                <a:cs typeface="Times New Roman" panose="02020603050405020304" pitchFamily="18" charset="0"/>
              </a:rPr>
              <a:t>. Improved seam</a:t>
            </a:r>
          </a:p>
          <a:p>
            <a:r>
              <a:rPr lang="en-US" dirty="0">
                <a:latin typeface="Times New Roman" panose="02020603050405020304" pitchFamily="18" charset="0"/>
                <a:cs typeface="Times New Roman" panose="02020603050405020304" pitchFamily="18" charset="0"/>
              </a:rPr>
              <a:t>carving for video retargeting. ACM transactions on graphics (TOG), 27(3):16, 2008.</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[3] Carsten Rother, Vladimir Kolmogorov, and Andrew Blake. </a:t>
            </a:r>
            <a:r>
              <a:rPr lang="en-US" dirty="0" err="1">
                <a:latin typeface="Times New Roman" panose="02020603050405020304" pitchFamily="18" charset="0"/>
                <a:cs typeface="Times New Roman" panose="02020603050405020304" pitchFamily="18" charset="0"/>
              </a:rPr>
              <a:t>Grabcut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Interactive foreground extraction using iterated graph cuts. In ACM transactions on graphics (TOG) , volume 23, pages 309–314. ACM, 2004.</a:t>
            </a:r>
          </a:p>
          <a:p>
            <a:endParaRPr lang="en-US" dirty="0"/>
          </a:p>
        </p:txBody>
      </p:sp>
    </p:spTree>
    <p:extLst>
      <p:ext uri="{BB962C8B-B14F-4D97-AF65-F5344CB8AC3E}">
        <p14:creationId xmlns:p14="http://schemas.microsoft.com/office/powerpoint/2010/main" val="658724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p:txBody>
          <a:bodyPr/>
          <a:lstStyle/>
          <a:p>
            <a:pPr algn="ctr"/>
            <a:r>
              <a:rPr lang="en-US" dirty="0"/>
              <a:t>I</a:t>
            </a:r>
            <a:r>
              <a:rPr lang="en-US" altLang="zh-CN" dirty="0"/>
              <a:t>ntroduction</a:t>
            </a:r>
            <a:endParaRPr lang="en-US" dirty="0"/>
          </a:p>
        </p:txBody>
      </p:sp>
      <p:pic>
        <p:nvPicPr>
          <p:cNvPr id="5" name="Content Placeholder 4">
            <a:extLst>
              <a:ext uri="{FF2B5EF4-FFF2-40B4-BE49-F238E27FC236}">
                <a16:creationId xmlns:a16="http://schemas.microsoft.com/office/drawing/2014/main" id="{4BD1F530-5E52-4D19-95FF-E30D72327BF1}"/>
              </a:ext>
            </a:extLst>
          </p:cNvPr>
          <p:cNvPicPr>
            <a:picLocks noGrp="1" noChangeAspect="1"/>
          </p:cNvPicPr>
          <p:nvPr>
            <p:ph idx="1"/>
          </p:nvPr>
        </p:nvPicPr>
        <p:blipFill>
          <a:blip r:embed="rId3"/>
          <a:stretch>
            <a:fillRect/>
          </a:stretch>
        </p:blipFill>
        <p:spPr>
          <a:xfrm>
            <a:off x="3548062" y="2524012"/>
            <a:ext cx="8120064" cy="2025495"/>
          </a:xfrm>
        </p:spPr>
      </p:pic>
      <p:sp>
        <p:nvSpPr>
          <p:cNvPr id="6" name="TextBox 5">
            <a:extLst>
              <a:ext uri="{FF2B5EF4-FFF2-40B4-BE49-F238E27FC236}">
                <a16:creationId xmlns:a16="http://schemas.microsoft.com/office/drawing/2014/main" id="{BD6B5BCF-CE89-41AB-965C-DF601E19B1A3}"/>
              </a:ext>
            </a:extLst>
          </p:cNvPr>
          <p:cNvSpPr txBox="1"/>
          <p:nvPr/>
        </p:nvSpPr>
        <p:spPr>
          <a:xfrm>
            <a:off x="3799309" y="708338"/>
            <a:ext cx="7577139" cy="830997"/>
          </a:xfrm>
          <a:prstGeom prst="rect">
            <a:avLst/>
          </a:prstGeom>
          <a:noFill/>
        </p:spPr>
        <p:txBody>
          <a:bodyPr wrap="square" rtlCol="0">
            <a:spAutoFit/>
          </a:bodyPr>
          <a:lstStyle/>
          <a:p>
            <a:r>
              <a:rPr lang="en-US" sz="2400" b="1" dirty="0"/>
              <a:t>Diversity of display devices requires images and videos to change sizes to fit into different displays</a:t>
            </a:r>
          </a:p>
        </p:txBody>
      </p:sp>
    </p:spTree>
    <p:extLst>
      <p:ext uri="{BB962C8B-B14F-4D97-AF65-F5344CB8AC3E}">
        <p14:creationId xmlns:p14="http://schemas.microsoft.com/office/powerpoint/2010/main" val="3549542836"/>
      </p:ext>
    </p:extLst>
  </p:cSld>
  <p:clrMapOvr>
    <a:masterClrMapping/>
  </p:clrMapOvr>
  <mc:AlternateContent xmlns:mc="http://schemas.openxmlformats.org/markup-compatibility/2006">
    <mc:Choice xmlns:p14="http://schemas.microsoft.com/office/powerpoint/2010/main" Requires="p14">
      <p:transition spd="slow" p14:dur="2000" advTm="25998"/>
    </mc:Choice>
    <mc:Fallback>
      <p:transition spd="slow" advTm="2599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7C1E9-7F5F-4E21-997B-C65A207F5B90}"/>
              </a:ext>
            </a:extLst>
          </p:cNvPr>
          <p:cNvSpPr>
            <a:spLocks noGrp="1"/>
          </p:cNvSpPr>
          <p:nvPr>
            <p:ph type="ctrTitle"/>
          </p:nvPr>
        </p:nvSpPr>
        <p:spPr/>
        <p:txBody>
          <a:bodyPr>
            <a:normAutofit fontScale="90000"/>
          </a:bodyPr>
          <a:lstStyle/>
          <a:p>
            <a:r>
              <a:rPr lang="en-US" dirty="0"/>
              <a:t>S</a:t>
            </a:r>
            <a:r>
              <a:rPr lang="en-US" altLang="zh-CN" dirty="0"/>
              <a:t>eam Carving for Content-Aware Image Resizing and Video Retargeting </a:t>
            </a:r>
            <a:endParaRPr lang="en-US" dirty="0"/>
          </a:p>
        </p:txBody>
      </p:sp>
      <p:sp>
        <p:nvSpPr>
          <p:cNvPr id="3" name="Subtitle 2">
            <a:extLst>
              <a:ext uri="{FF2B5EF4-FFF2-40B4-BE49-F238E27FC236}">
                <a16:creationId xmlns:a16="http://schemas.microsoft.com/office/drawing/2014/main" id="{ADE912D2-E660-4371-BA00-4AFFDDBE2BFC}"/>
              </a:ext>
            </a:extLst>
          </p:cNvPr>
          <p:cNvSpPr>
            <a:spLocks noGrp="1"/>
          </p:cNvSpPr>
          <p:nvPr>
            <p:ph type="subTitle" idx="1"/>
          </p:nvPr>
        </p:nvSpPr>
        <p:spPr/>
        <p:txBody>
          <a:bodyPr/>
          <a:lstStyle/>
          <a:p>
            <a:r>
              <a:rPr lang="en-US" dirty="0"/>
              <a:t>Qian Zhang, Wolong Yuan</a:t>
            </a:r>
          </a:p>
        </p:txBody>
      </p:sp>
    </p:spTree>
    <p:extLst>
      <p:ext uri="{BB962C8B-B14F-4D97-AF65-F5344CB8AC3E}">
        <p14:creationId xmlns:p14="http://schemas.microsoft.com/office/powerpoint/2010/main" val="208276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p:txBody>
          <a:bodyPr/>
          <a:lstStyle/>
          <a:p>
            <a:pPr algn="ctr"/>
            <a:r>
              <a:rPr lang="en-US" dirty="0"/>
              <a:t>I</a:t>
            </a:r>
            <a:r>
              <a:rPr lang="en-US" altLang="zh-CN" dirty="0"/>
              <a:t>ntroduction</a:t>
            </a:r>
            <a:endParaRPr lang="en-US" dirty="0"/>
          </a:p>
        </p:txBody>
      </p:sp>
      <p:sp>
        <p:nvSpPr>
          <p:cNvPr id="6" name="TextBox 5">
            <a:extLst>
              <a:ext uri="{FF2B5EF4-FFF2-40B4-BE49-F238E27FC236}">
                <a16:creationId xmlns:a16="http://schemas.microsoft.com/office/drawing/2014/main" id="{BD6B5BCF-CE89-41AB-965C-DF601E19B1A3}"/>
              </a:ext>
            </a:extLst>
          </p:cNvPr>
          <p:cNvSpPr txBox="1"/>
          <p:nvPr/>
        </p:nvSpPr>
        <p:spPr>
          <a:xfrm>
            <a:off x="3799309" y="708338"/>
            <a:ext cx="7577139" cy="830997"/>
          </a:xfrm>
          <a:prstGeom prst="rect">
            <a:avLst/>
          </a:prstGeom>
          <a:noFill/>
        </p:spPr>
        <p:txBody>
          <a:bodyPr wrap="square" rtlCol="0">
            <a:spAutoFit/>
          </a:bodyPr>
          <a:lstStyle/>
          <a:p>
            <a:r>
              <a:rPr lang="en-US" sz="2400" b="1" dirty="0"/>
              <a:t>Standard scaling produces and unwanted distortions and cropping cause important information loss</a:t>
            </a:r>
          </a:p>
        </p:txBody>
      </p:sp>
      <p:pic>
        <p:nvPicPr>
          <p:cNvPr id="10" name="Content Placeholder 9" descr="A large body of water with a city in the background&#10;&#10;Description generated with very high confidence">
            <a:extLst>
              <a:ext uri="{FF2B5EF4-FFF2-40B4-BE49-F238E27FC236}">
                <a16:creationId xmlns:a16="http://schemas.microsoft.com/office/drawing/2014/main" id="{04609294-D2A9-4C9A-825A-3DE73B157F6F}"/>
              </a:ext>
            </a:extLst>
          </p:cNvPr>
          <p:cNvPicPr>
            <a:picLocks noGrp="1" noChangeAspect="1"/>
          </p:cNvPicPr>
          <p:nvPr>
            <p:ph idx="1"/>
          </p:nvPr>
        </p:nvPicPr>
        <p:blipFill>
          <a:blip r:embed="rId3"/>
          <a:stretch>
            <a:fillRect/>
          </a:stretch>
        </p:blipFill>
        <p:spPr>
          <a:xfrm>
            <a:off x="3939077" y="4010905"/>
            <a:ext cx="4368470" cy="2071610"/>
          </a:xfrm>
        </p:spPr>
      </p:pic>
      <p:pic>
        <p:nvPicPr>
          <p:cNvPr id="12" name="Picture 11">
            <a:extLst>
              <a:ext uri="{FF2B5EF4-FFF2-40B4-BE49-F238E27FC236}">
                <a16:creationId xmlns:a16="http://schemas.microsoft.com/office/drawing/2014/main" id="{E4095A58-EF50-437F-9A84-FAF5508A3CC6}"/>
              </a:ext>
            </a:extLst>
          </p:cNvPr>
          <p:cNvPicPr>
            <a:picLocks noChangeAspect="1"/>
          </p:cNvPicPr>
          <p:nvPr/>
        </p:nvPicPr>
        <p:blipFill>
          <a:blip r:embed="rId4"/>
          <a:stretch>
            <a:fillRect/>
          </a:stretch>
        </p:blipFill>
        <p:spPr>
          <a:xfrm>
            <a:off x="9504486" y="4010905"/>
            <a:ext cx="1626528" cy="2071610"/>
          </a:xfrm>
          <a:prstGeom prst="rect">
            <a:avLst/>
          </a:prstGeom>
        </p:spPr>
      </p:pic>
      <p:pic>
        <p:nvPicPr>
          <p:cNvPr id="14" name="Picture 13" descr="A yellow truck on the beach&#10;&#10;Description generated with very high confidence">
            <a:extLst>
              <a:ext uri="{FF2B5EF4-FFF2-40B4-BE49-F238E27FC236}">
                <a16:creationId xmlns:a16="http://schemas.microsoft.com/office/drawing/2014/main" id="{D9335A8F-BD67-49E5-9C32-89A978C4E6C3}"/>
              </a:ext>
            </a:extLst>
          </p:cNvPr>
          <p:cNvPicPr>
            <a:picLocks noChangeAspect="1"/>
          </p:cNvPicPr>
          <p:nvPr/>
        </p:nvPicPr>
        <p:blipFill>
          <a:blip r:embed="rId5"/>
          <a:stretch>
            <a:fillRect/>
          </a:stretch>
        </p:blipFill>
        <p:spPr>
          <a:xfrm>
            <a:off x="4505356" y="1592087"/>
            <a:ext cx="3235911" cy="2155926"/>
          </a:xfrm>
          <a:prstGeom prst="rect">
            <a:avLst/>
          </a:prstGeom>
        </p:spPr>
      </p:pic>
      <p:pic>
        <p:nvPicPr>
          <p:cNvPr id="16" name="Picture 15" descr="A yellow truck on the beach&#10;&#10;Description generated with very high confidence">
            <a:extLst>
              <a:ext uri="{FF2B5EF4-FFF2-40B4-BE49-F238E27FC236}">
                <a16:creationId xmlns:a16="http://schemas.microsoft.com/office/drawing/2014/main" id="{E2E203ED-9777-48F5-8008-170C3F98D89C}"/>
              </a:ext>
            </a:extLst>
          </p:cNvPr>
          <p:cNvPicPr>
            <a:picLocks noChangeAspect="1"/>
          </p:cNvPicPr>
          <p:nvPr/>
        </p:nvPicPr>
        <p:blipFill>
          <a:blip r:embed="rId6"/>
          <a:stretch>
            <a:fillRect/>
          </a:stretch>
        </p:blipFill>
        <p:spPr>
          <a:xfrm>
            <a:off x="9504486" y="1592087"/>
            <a:ext cx="1617955" cy="2155926"/>
          </a:xfrm>
          <a:prstGeom prst="rect">
            <a:avLst/>
          </a:prstGeom>
        </p:spPr>
      </p:pic>
      <p:sp>
        <p:nvSpPr>
          <p:cNvPr id="17" name="Arrow: Right 16">
            <a:extLst>
              <a:ext uri="{FF2B5EF4-FFF2-40B4-BE49-F238E27FC236}">
                <a16:creationId xmlns:a16="http://schemas.microsoft.com/office/drawing/2014/main" id="{39102BA3-679A-47EA-A9EC-6A894EF33894}"/>
              </a:ext>
            </a:extLst>
          </p:cNvPr>
          <p:cNvSpPr/>
          <p:nvPr/>
        </p:nvSpPr>
        <p:spPr>
          <a:xfrm>
            <a:off x="7851531" y="2461846"/>
            <a:ext cx="1617955" cy="385249"/>
          </a:xfrm>
          <a:prstGeom prst="rightArrow">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E6C2747E-6DF7-479F-A57F-982E19DF06D3}"/>
              </a:ext>
            </a:extLst>
          </p:cNvPr>
          <p:cNvSpPr/>
          <p:nvPr/>
        </p:nvSpPr>
        <p:spPr>
          <a:xfrm>
            <a:off x="8370277" y="4854085"/>
            <a:ext cx="1169655" cy="385249"/>
          </a:xfrm>
          <a:prstGeom prst="rightArrow">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957C27B-E922-4A0C-8E5A-137E83285EBF}"/>
              </a:ext>
            </a:extLst>
          </p:cNvPr>
          <p:cNvSpPr txBox="1"/>
          <p:nvPr/>
        </p:nvSpPr>
        <p:spPr>
          <a:xfrm>
            <a:off x="8038049" y="2164819"/>
            <a:ext cx="1169654" cy="461665"/>
          </a:xfrm>
          <a:prstGeom prst="rect">
            <a:avLst/>
          </a:prstGeom>
          <a:noFill/>
        </p:spPr>
        <p:txBody>
          <a:bodyPr wrap="square" rtlCol="0">
            <a:spAutoFit/>
          </a:bodyPr>
          <a:lstStyle/>
          <a:p>
            <a:r>
              <a:rPr lang="en-US" sz="2400" dirty="0"/>
              <a:t>Scaling</a:t>
            </a:r>
          </a:p>
        </p:txBody>
      </p:sp>
      <p:sp>
        <p:nvSpPr>
          <p:cNvPr id="20" name="TextBox 19">
            <a:extLst>
              <a:ext uri="{FF2B5EF4-FFF2-40B4-BE49-F238E27FC236}">
                <a16:creationId xmlns:a16="http://schemas.microsoft.com/office/drawing/2014/main" id="{DCF4721D-D680-4586-945C-7689891D99D1}"/>
              </a:ext>
            </a:extLst>
          </p:cNvPr>
          <p:cNvSpPr txBox="1"/>
          <p:nvPr/>
        </p:nvSpPr>
        <p:spPr>
          <a:xfrm>
            <a:off x="8220300" y="4491807"/>
            <a:ext cx="1469608" cy="461665"/>
          </a:xfrm>
          <a:prstGeom prst="rect">
            <a:avLst/>
          </a:prstGeom>
          <a:noFill/>
        </p:spPr>
        <p:txBody>
          <a:bodyPr wrap="square" rtlCol="0">
            <a:spAutoFit/>
          </a:bodyPr>
          <a:lstStyle/>
          <a:p>
            <a:r>
              <a:rPr lang="en-US" sz="2400" dirty="0"/>
              <a:t>Cropping</a:t>
            </a:r>
            <a:endParaRPr lang="en-US" dirty="0"/>
          </a:p>
        </p:txBody>
      </p:sp>
    </p:spTree>
    <p:extLst>
      <p:ext uri="{BB962C8B-B14F-4D97-AF65-F5344CB8AC3E}">
        <p14:creationId xmlns:p14="http://schemas.microsoft.com/office/powerpoint/2010/main" val="3174050545"/>
      </p:ext>
    </p:extLst>
  </p:cSld>
  <p:clrMapOvr>
    <a:masterClrMapping/>
  </p:clrMapOvr>
  <mc:AlternateContent xmlns:mc="http://schemas.openxmlformats.org/markup-compatibility/2006">
    <mc:Choice xmlns:p14="http://schemas.microsoft.com/office/powerpoint/2010/main" Requires="p14">
      <p:transition spd="slow" p14:dur="2000" advTm="28101"/>
    </mc:Choice>
    <mc:Fallback>
      <p:transition spd="slow" advTm="281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191372" y="1128408"/>
            <a:ext cx="3088158" cy="4601183"/>
          </a:xfrm>
        </p:spPr>
        <p:txBody>
          <a:bodyPr/>
          <a:lstStyle/>
          <a:p>
            <a:pPr algn="ctr"/>
            <a:r>
              <a:rPr lang="en-US" b="1" dirty="0"/>
              <a:t>Content-aware image resizing</a:t>
            </a:r>
            <a:endParaRPr lang="en-US" dirty="0"/>
          </a:p>
        </p:txBody>
      </p:sp>
      <p:sp>
        <p:nvSpPr>
          <p:cNvPr id="6" name="TextBox 5">
            <a:extLst>
              <a:ext uri="{FF2B5EF4-FFF2-40B4-BE49-F238E27FC236}">
                <a16:creationId xmlns:a16="http://schemas.microsoft.com/office/drawing/2014/main" id="{BD6B5BCF-CE89-41AB-965C-DF601E19B1A3}"/>
              </a:ext>
            </a:extLst>
          </p:cNvPr>
          <p:cNvSpPr txBox="1"/>
          <p:nvPr/>
        </p:nvSpPr>
        <p:spPr>
          <a:xfrm>
            <a:off x="3799309" y="708338"/>
            <a:ext cx="7577139" cy="830997"/>
          </a:xfrm>
          <a:prstGeom prst="rect">
            <a:avLst/>
          </a:prstGeom>
          <a:noFill/>
        </p:spPr>
        <p:txBody>
          <a:bodyPr wrap="square" rtlCol="0">
            <a:spAutoFit/>
          </a:bodyPr>
          <a:lstStyle/>
          <a:p>
            <a:r>
              <a:rPr lang="en-US" sz="2400" b="1" dirty="0"/>
              <a:t>We implemented seam carving for content-aware image resizing[1]</a:t>
            </a:r>
          </a:p>
        </p:txBody>
      </p:sp>
      <p:sp>
        <p:nvSpPr>
          <p:cNvPr id="9" name="TextBox 8">
            <a:extLst>
              <a:ext uri="{FF2B5EF4-FFF2-40B4-BE49-F238E27FC236}">
                <a16:creationId xmlns:a16="http://schemas.microsoft.com/office/drawing/2014/main" id="{03D99C1B-17B5-4131-B4F5-14CF4EBC4A83}"/>
              </a:ext>
            </a:extLst>
          </p:cNvPr>
          <p:cNvSpPr txBox="1"/>
          <p:nvPr/>
        </p:nvSpPr>
        <p:spPr>
          <a:xfrm>
            <a:off x="3799309" y="1479071"/>
            <a:ext cx="2087141" cy="400110"/>
          </a:xfrm>
          <a:prstGeom prst="rect">
            <a:avLst/>
          </a:prstGeom>
          <a:noFill/>
        </p:spPr>
        <p:txBody>
          <a:bodyPr wrap="square" rtlCol="0">
            <a:spAutoFit/>
          </a:bodyPr>
          <a:lstStyle/>
          <a:p>
            <a:r>
              <a:rPr lang="en-US" sz="2000" b="1" dirty="0"/>
              <a:t>Energy function:</a:t>
            </a:r>
          </a:p>
        </p:txBody>
      </p:sp>
      <p:pic>
        <p:nvPicPr>
          <p:cNvPr id="10" name="Picture 9">
            <a:extLst>
              <a:ext uri="{FF2B5EF4-FFF2-40B4-BE49-F238E27FC236}">
                <a16:creationId xmlns:a16="http://schemas.microsoft.com/office/drawing/2014/main" id="{18190B34-536A-401B-A936-09459CCE154A}"/>
              </a:ext>
            </a:extLst>
          </p:cNvPr>
          <p:cNvPicPr>
            <a:picLocks noChangeAspect="1"/>
          </p:cNvPicPr>
          <p:nvPr/>
        </p:nvPicPr>
        <p:blipFill>
          <a:blip r:embed="rId3"/>
          <a:stretch>
            <a:fillRect/>
          </a:stretch>
        </p:blipFill>
        <p:spPr>
          <a:xfrm>
            <a:off x="5886450" y="1390924"/>
            <a:ext cx="2140927" cy="576403"/>
          </a:xfrm>
          <a:prstGeom prst="rect">
            <a:avLst/>
          </a:prstGeom>
        </p:spPr>
      </p:pic>
      <p:sp>
        <p:nvSpPr>
          <p:cNvPr id="11" name="TextBox 10">
            <a:extLst>
              <a:ext uri="{FF2B5EF4-FFF2-40B4-BE49-F238E27FC236}">
                <a16:creationId xmlns:a16="http://schemas.microsoft.com/office/drawing/2014/main" id="{E9F1B541-9EAD-44A3-A0E2-967A48EF495D}"/>
              </a:ext>
            </a:extLst>
          </p:cNvPr>
          <p:cNvSpPr txBox="1"/>
          <p:nvPr/>
        </p:nvSpPr>
        <p:spPr>
          <a:xfrm>
            <a:off x="4707851" y="3662701"/>
            <a:ext cx="1112657" cy="369332"/>
          </a:xfrm>
          <a:prstGeom prst="rect">
            <a:avLst/>
          </a:prstGeom>
          <a:noFill/>
        </p:spPr>
        <p:txBody>
          <a:bodyPr wrap="square" rtlCol="0">
            <a:spAutoFit/>
          </a:bodyPr>
          <a:lstStyle/>
          <a:p>
            <a:r>
              <a:rPr lang="en-US" b="1" dirty="0"/>
              <a:t>Image</a:t>
            </a:r>
          </a:p>
        </p:txBody>
      </p:sp>
      <p:sp>
        <p:nvSpPr>
          <p:cNvPr id="12" name="TextBox 11">
            <a:extLst>
              <a:ext uri="{FF2B5EF4-FFF2-40B4-BE49-F238E27FC236}">
                <a16:creationId xmlns:a16="http://schemas.microsoft.com/office/drawing/2014/main" id="{E3E65089-4809-4813-97C9-DC00C3C4DD36}"/>
              </a:ext>
            </a:extLst>
          </p:cNvPr>
          <p:cNvSpPr txBox="1"/>
          <p:nvPr/>
        </p:nvSpPr>
        <p:spPr>
          <a:xfrm>
            <a:off x="7992210" y="3662701"/>
            <a:ext cx="1840523" cy="369332"/>
          </a:xfrm>
          <a:prstGeom prst="rect">
            <a:avLst/>
          </a:prstGeom>
          <a:noFill/>
        </p:spPr>
        <p:txBody>
          <a:bodyPr wrap="square" rtlCol="0">
            <a:spAutoFit/>
          </a:bodyPr>
          <a:lstStyle/>
          <a:p>
            <a:r>
              <a:rPr lang="en-US" b="1" dirty="0"/>
              <a:t>Energy map</a:t>
            </a:r>
          </a:p>
        </p:txBody>
      </p:sp>
      <p:sp>
        <p:nvSpPr>
          <p:cNvPr id="13" name="TextBox 12">
            <a:extLst>
              <a:ext uri="{FF2B5EF4-FFF2-40B4-BE49-F238E27FC236}">
                <a16:creationId xmlns:a16="http://schemas.microsoft.com/office/drawing/2014/main" id="{3430F018-E68C-4F07-875E-F8141748CE24}"/>
              </a:ext>
            </a:extLst>
          </p:cNvPr>
          <p:cNvSpPr txBox="1"/>
          <p:nvPr/>
        </p:nvSpPr>
        <p:spPr>
          <a:xfrm>
            <a:off x="3799309" y="3924666"/>
            <a:ext cx="2296691" cy="400110"/>
          </a:xfrm>
          <a:prstGeom prst="rect">
            <a:avLst/>
          </a:prstGeom>
          <a:noFill/>
        </p:spPr>
        <p:txBody>
          <a:bodyPr wrap="square" rtlCol="0">
            <a:spAutoFit/>
          </a:bodyPr>
          <a:lstStyle/>
          <a:p>
            <a:r>
              <a:rPr lang="en-US" sz="2000" b="1" dirty="0"/>
              <a:t>Definition of seam:</a:t>
            </a:r>
          </a:p>
        </p:txBody>
      </p:sp>
      <p:sp>
        <p:nvSpPr>
          <p:cNvPr id="14" name="TextBox 13">
            <a:extLst>
              <a:ext uri="{FF2B5EF4-FFF2-40B4-BE49-F238E27FC236}">
                <a16:creationId xmlns:a16="http://schemas.microsoft.com/office/drawing/2014/main" id="{D692D068-D69E-4895-AFCF-2D811A4EB4BE}"/>
              </a:ext>
            </a:extLst>
          </p:cNvPr>
          <p:cNvSpPr txBox="1"/>
          <p:nvPr/>
        </p:nvSpPr>
        <p:spPr>
          <a:xfrm>
            <a:off x="4446409" y="5765559"/>
            <a:ext cx="1840523" cy="369332"/>
          </a:xfrm>
          <a:prstGeom prst="rect">
            <a:avLst/>
          </a:prstGeom>
          <a:noFill/>
        </p:spPr>
        <p:txBody>
          <a:bodyPr wrap="square" rtlCol="0">
            <a:spAutoFit/>
          </a:bodyPr>
          <a:lstStyle/>
          <a:p>
            <a:r>
              <a:rPr lang="en-US" b="1" dirty="0"/>
              <a:t>Vertical seam</a:t>
            </a:r>
          </a:p>
        </p:txBody>
      </p:sp>
      <p:sp>
        <p:nvSpPr>
          <p:cNvPr id="15" name="TextBox 14">
            <a:extLst>
              <a:ext uri="{FF2B5EF4-FFF2-40B4-BE49-F238E27FC236}">
                <a16:creationId xmlns:a16="http://schemas.microsoft.com/office/drawing/2014/main" id="{8CD22BA8-D6C6-4208-92FA-DCD2E9264472}"/>
              </a:ext>
            </a:extLst>
          </p:cNvPr>
          <p:cNvSpPr txBox="1"/>
          <p:nvPr/>
        </p:nvSpPr>
        <p:spPr>
          <a:xfrm>
            <a:off x="7825671" y="5765559"/>
            <a:ext cx="2007062" cy="369332"/>
          </a:xfrm>
          <a:prstGeom prst="rect">
            <a:avLst/>
          </a:prstGeom>
          <a:noFill/>
        </p:spPr>
        <p:txBody>
          <a:bodyPr wrap="square" rtlCol="0">
            <a:spAutoFit/>
          </a:bodyPr>
          <a:lstStyle/>
          <a:p>
            <a:r>
              <a:rPr lang="en-US" b="1" dirty="0"/>
              <a:t>Horizontal seam</a:t>
            </a:r>
          </a:p>
        </p:txBody>
      </p:sp>
      <p:pic>
        <p:nvPicPr>
          <p:cNvPr id="3" name="Picture 2">
            <a:extLst>
              <a:ext uri="{FF2B5EF4-FFF2-40B4-BE49-F238E27FC236}">
                <a16:creationId xmlns:a16="http://schemas.microsoft.com/office/drawing/2014/main" id="{9BC3308C-7CF0-449B-BB5A-805134A7F6C9}"/>
              </a:ext>
            </a:extLst>
          </p:cNvPr>
          <p:cNvPicPr>
            <a:picLocks noChangeAspect="1"/>
          </p:cNvPicPr>
          <p:nvPr/>
        </p:nvPicPr>
        <p:blipFill>
          <a:blip r:embed="rId4"/>
          <a:stretch>
            <a:fillRect/>
          </a:stretch>
        </p:blipFill>
        <p:spPr>
          <a:xfrm>
            <a:off x="7453812" y="1971900"/>
            <a:ext cx="2553170" cy="1701042"/>
          </a:xfrm>
          <a:prstGeom prst="rect">
            <a:avLst/>
          </a:prstGeom>
        </p:spPr>
      </p:pic>
      <p:pic>
        <p:nvPicPr>
          <p:cNvPr id="5" name="Picture 4" descr="A close up of a flower&#10;&#10;Description generated with very high confidence">
            <a:extLst>
              <a:ext uri="{FF2B5EF4-FFF2-40B4-BE49-F238E27FC236}">
                <a16:creationId xmlns:a16="http://schemas.microsoft.com/office/drawing/2014/main" id="{86AD4C63-BF6E-4036-AA23-79ED7988931D}"/>
              </a:ext>
            </a:extLst>
          </p:cNvPr>
          <p:cNvPicPr>
            <a:picLocks noChangeAspect="1"/>
          </p:cNvPicPr>
          <p:nvPr/>
        </p:nvPicPr>
        <p:blipFill>
          <a:blip r:embed="rId5"/>
          <a:stretch>
            <a:fillRect/>
          </a:stretch>
        </p:blipFill>
        <p:spPr>
          <a:xfrm>
            <a:off x="4090086" y="1971893"/>
            <a:ext cx="2553170" cy="1701049"/>
          </a:xfrm>
          <a:prstGeom prst="rect">
            <a:avLst/>
          </a:prstGeom>
        </p:spPr>
      </p:pic>
      <p:pic>
        <p:nvPicPr>
          <p:cNvPr id="7" name="Picture 6">
            <a:extLst>
              <a:ext uri="{FF2B5EF4-FFF2-40B4-BE49-F238E27FC236}">
                <a16:creationId xmlns:a16="http://schemas.microsoft.com/office/drawing/2014/main" id="{73D26776-D840-46FB-9C88-42835FCF823C}"/>
              </a:ext>
            </a:extLst>
          </p:cNvPr>
          <p:cNvPicPr>
            <a:picLocks noChangeAspect="1"/>
          </p:cNvPicPr>
          <p:nvPr/>
        </p:nvPicPr>
        <p:blipFill>
          <a:blip r:embed="rId6"/>
          <a:stretch>
            <a:fillRect/>
          </a:stretch>
        </p:blipFill>
        <p:spPr>
          <a:xfrm>
            <a:off x="4453776" y="4269841"/>
            <a:ext cx="1507887" cy="1500074"/>
          </a:xfrm>
          <a:prstGeom prst="rect">
            <a:avLst/>
          </a:prstGeom>
        </p:spPr>
      </p:pic>
      <p:pic>
        <p:nvPicPr>
          <p:cNvPr id="8" name="Picture 7">
            <a:extLst>
              <a:ext uri="{FF2B5EF4-FFF2-40B4-BE49-F238E27FC236}">
                <a16:creationId xmlns:a16="http://schemas.microsoft.com/office/drawing/2014/main" id="{3774D17A-9A80-46D4-88A5-2956FD4D3670}"/>
              </a:ext>
            </a:extLst>
          </p:cNvPr>
          <p:cNvPicPr>
            <a:picLocks noChangeAspect="1"/>
          </p:cNvPicPr>
          <p:nvPr/>
        </p:nvPicPr>
        <p:blipFill>
          <a:blip r:embed="rId7"/>
          <a:stretch>
            <a:fillRect/>
          </a:stretch>
        </p:blipFill>
        <p:spPr>
          <a:xfrm>
            <a:off x="7992210" y="4282976"/>
            <a:ext cx="1507886" cy="1496167"/>
          </a:xfrm>
          <a:prstGeom prst="rect">
            <a:avLst/>
          </a:prstGeom>
        </p:spPr>
      </p:pic>
      <p:sp>
        <p:nvSpPr>
          <p:cNvPr id="16" name="TextBox 15">
            <a:extLst>
              <a:ext uri="{FF2B5EF4-FFF2-40B4-BE49-F238E27FC236}">
                <a16:creationId xmlns:a16="http://schemas.microsoft.com/office/drawing/2014/main" id="{3678335B-59E9-4984-8AFB-E2EB32DDE629}"/>
              </a:ext>
            </a:extLst>
          </p:cNvPr>
          <p:cNvSpPr txBox="1"/>
          <p:nvPr/>
        </p:nvSpPr>
        <p:spPr>
          <a:xfrm>
            <a:off x="6071522" y="3940055"/>
            <a:ext cx="3428574" cy="369332"/>
          </a:xfrm>
          <a:prstGeom prst="rect">
            <a:avLst/>
          </a:prstGeom>
          <a:noFill/>
        </p:spPr>
        <p:txBody>
          <a:bodyPr wrap="square" rtlCol="0">
            <a:spAutoFit/>
          </a:bodyPr>
          <a:lstStyle/>
          <a:p>
            <a:r>
              <a:rPr lang="en-US" b="1" dirty="0"/>
              <a:t>Monotonicity and connectivity</a:t>
            </a:r>
          </a:p>
        </p:txBody>
      </p:sp>
    </p:spTree>
    <p:extLst>
      <p:ext uri="{BB962C8B-B14F-4D97-AF65-F5344CB8AC3E}">
        <p14:creationId xmlns:p14="http://schemas.microsoft.com/office/powerpoint/2010/main" val="3636196479"/>
      </p:ext>
    </p:extLst>
  </p:cSld>
  <p:clrMapOvr>
    <a:masterClrMapping/>
  </p:clrMapOvr>
  <mc:AlternateContent xmlns:mc="http://schemas.openxmlformats.org/markup-compatibility/2006">
    <mc:Choice xmlns:p14="http://schemas.microsoft.com/office/powerpoint/2010/main" Requires="p14">
      <p:transition spd="slow" p14:dur="2000" advTm="48121"/>
    </mc:Choice>
    <mc:Fallback>
      <p:transition spd="slow" advTm="4812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131886" y="1128408"/>
            <a:ext cx="3279530" cy="4601183"/>
          </a:xfrm>
        </p:spPr>
        <p:txBody>
          <a:bodyPr/>
          <a:lstStyle/>
          <a:p>
            <a:pPr algn="ctr"/>
            <a:r>
              <a:rPr lang="en-US" b="1" dirty="0"/>
              <a:t>Content-aware image resizing</a:t>
            </a:r>
            <a:endParaRPr lang="en-US" dirty="0"/>
          </a:p>
        </p:txBody>
      </p:sp>
      <p:sp>
        <p:nvSpPr>
          <p:cNvPr id="9" name="TextBox 8">
            <a:extLst>
              <a:ext uri="{FF2B5EF4-FFF2-40B4-BE49-F238E27FC236}">
                <a16:creationId xmlns:a16="http://schemas.microsoft.com/office/drawing/2014/main" id="{03D99C1B-17B5-4131-B4F5-14CF4EBC4A83}"/>
              </a:ext>
            </a:extLst>
          </p:cNvPr>
          <p:cNvSpPr txBox="1"/>
          <p:nvPr/>
        </p:nvSpPr>
        <p:spPr>
          <a:xfrm>
            <a:off x="3799309" y="1918157"/>
            <a:ext cx="6663537" cy="400110"/>
          </a:xfrm>
          <a:prstGeom prst="rect">
            <a:avLst/>
          </a:prstGeom>
          <a:noFill/>
        </p:spPr>
        <p:txBody>
          <a:bodyPr wrap="square" rtlCol="0">
            <a:spAutoFit/>
          </a:bodyPr>
          <a:lstStyle/>
          <a:p>
            <a:r>
              <a:rPr lang="en-US" sz="2000" b="1" dirty="0"/>
              <a:t>Objective: </a:t>
            </a:r>
            <a:r>
              <a:rPr lang="en-US" sz="2000" dirty="0"/>
              <a:t>R</a:t>
            </a:r>
            <a:r>
              <a:rPr lang="en-US" altLang="zh-CN" sz="2000" dirty="0"/>
              <a:t>emoving seams with minimum energy</a:t>
            </a:r>
            <a:endParaRPr lang="en-US" sz="2000" dirty="0"/>
          </a:p>
        </p:txBody>
      </p:sp>
      <p:sp>
        <p:nvSpPr>
          <p:cNvPr id="13" name="TextBox 12">
            <a:extLst>
              <a:ext uri="{FF2B5EF4-FFF2-40B4-BE49-F238E27FC236}">
                <a16:creationId xmlns:a16="http://schemas.microsoft.com/office/drawing/2014/main" id="{3430F018-E68C-4F07-875E-F8141748CE24}"/>
              </a:ext>
            </a:extLst>
          </p:cNvPr>
          <p:cNvSpPr txBox="1"/>
          <p:nvPr/>
        </p:nvSpPr>
        <p:spPr>
          <a:xfrm>
            <a:off x="3799309" y="4154116"/>
            <a:ext cx="7832914" cy="707886"/>
          </a:xfrm>
          <a:prstGeom prst="rect">
            <a:avLst/>
          </a:prstGeom>
          <a:noFill/>
        </p:spPr>
        <p:txBody>
          <a:bodyPr wrap="square" rtlCol="0">
            <a:spAutoFit/>
          </a:bodyPr>
          <a:lstStyle/>
          <a:p>
            <a:r>
              <a:rPr lang="en-US" sz="2000" dirty="0"/>
              <a:t>(e.g. Resizing horizontally) Find minimum value of the last row in M and backtrack from this entry to find the optimal seam</a:t>
            </a:r>
          </a:p>
        </p:txBody>
      </p:sp>
      <p:sp>
        <p:nvSpPr>
          <p:cNvPr id="10" name="TextBox 9">
            <a:extLst>
              <a:ext uri="{FF2B5EF4-FFF2-40B4-BE49-F238E27FC236}">
                <a16:creationId xmlns:a16="http://schemas.microsoft.com/office/drawing/2014/main" id="{C3E4A463-A5AE-486F-AEA1-967D1CA1D268}"/>
              </a:ext>
            </a:extLst>
          </p:cNvPr>
          <p:cNvSpPr txBox="1"/>
          <p:nvPr/>
        </p:nvSpPr>
        <p:spPr>
          <a:xfrm>
            <a:off x="3799309" y="2446496"/>
            <a:ext cx="6663537" cy="1323439"/>
          </a:xfrm>
          <a:prstGeom prst="rect">
            <a:avLst/>
          </a:prstGeom>
          <a:noFill/>
        </p:spPr>
        <p:txBody>
          <a:bodyPr wrap="square" rtlCol="0">
            <a:spAutoFit/>
          </a:bodyPr>
          <a:lstStyle/>
          <a:p>
            <a:r>
              <a:rPr lang="en-US" sz="2000" b="1" dirty="0"/>
              <a:t>Approach: </a:t>
            </a:r>
          </a:p>
          <a:p>
            <a:r>
              <a:rPr lang="en-US" sz="2000" dirty="0"/>
              <a:t>Using </a:t>
            </a:r>
            <a:r>
              <a:rPr lang="en-US" sz="2000" b="1" dirty="0"/>
              <a:t>dynamic programming </a:t>
            </a:r>
            <a:r>
              <a:rPr lang="en-US" sz="2000" dirty="0"/>
              <a:t>to calculate cumulative minimum energy for all possible connected seams</a:t>
            </a:r>
          </a:p>
          <a:p>
            <a:endParaRPr lang="en-US" sz="2000" b="1" dirty="0"/>
          </a:p>
        </p:txBody>
      </p:sp>
      <p:pic>
        <p:nvPicPr>
          <p:cNvPr id="4" name="Picture 3">
            <a:extLst>
              <a:ext uri="{FF2B5EF4-FFF2-40B4-BE49-F238E27FC236}">
                <a16:creationId xmlns:a16="http://schemas.microsoft.com/office/drawing/2014/main" id="{0CEADFEA-BEEF-41BB-B5A9-D62A527CA38A}"/>
              </a:ext>
            </a:extLst>
          </p:cNvPr>
          <p:cNvPicPr>
            <a:picLocks noChangeAspect="1"/>
          </p:cNvPicPr>
          <p:nvPr/>
        </p:nvPicPr>
        <p:blipFill>
          <a:blip r:embed="rId3"/>
          <a:stretch>
            <a:fillRect/>
          </a:stretch>
        </p:blipFill>
        <p:spPr>
          <a:xfrm>
            <a:off x="3799309" y="3597613"/>
            <a:ext cx="7962900" cy="419100"/>
          </a:xfrm>
          <a:prstGeom prst="rect">
            <a:avLst/>
          </a:prstGeom>
        </p:spPr>
      </p:pic>
      <p:sp>
        <p:nvSpPr>
          <p:cNvPr id="7" name="TextBox 6">
            <a:extLst>
              <a:ext uri="{FF2B5EF4-FFF2-40B4-BE49-F238E27FC236}">
                <a16:creationId xmlns:a16="http://schemas.microsoft.com/office/drawing/2014/main" id="{7A11AC4F-9B23-482B-9AED-5902726E0C60}"/>
              </a:ext>
            </a:extLst>
          </p:cNvPr>
          <p:cNvSpPr txBox="1"/>
          <p:nvPr/>
        </p:nvSpPr>
        <p:spPr>
          <a:xfrm>
            <a:off x="3799309" y="708338"/>
            <a:ext cx="7577139" cy="830997"/>
          </a:xfrm>
          <a:prstGeom prst="rect">
            <a:avLst/>
          </a:prstGeom>
          <a:noFill/>
        </p:spPr>
        <p:txBody>
          <a:bodyPr wrap="square" rtlCol="0">
            <a:spAutoFit/>
          </a:bodyPr>
          <a:lstStyle/>
          <a:p>
            <a:r>
              <a:rPr lang="en-US" sz="2400" b="1" dirty="0"/>
              <a:t>We implemented seam carving for content-aware image resizing[1]</a:t>
            </a:r>
          </a:p>
        </p:txBody>
      </p:sp>
    </p:spTree>
    <p:extLst>
      <p:ext uri="{BB962C8B-B14F-4D97-AF65-F5344CB8AC3E}">
        <p14:creationId xmlns:p14="http://schemas.microsoft.com/office/powerpoint/2010/main" val="3567445021"/>
      </p:ext>
    </p:extLst>
  </p:cSld>
  <p:clrMapOvr>
    <a:masterClrMapping/>
  </p:clrMapOvr>
  <mc:AlternateContent xmlns:mc="http://schemas.openxmlformats.org/markup-compatibility/2006">
    <mc:Choice xmlns:p14="http://schemas.microsoft.com/office/powerpoint/2010/main" Requires="p14">
      <p:transition spd="slow" p14:dur="2000" advTm="42881"/>
    </mc:Choice>
    <mc:Fallback>
      <p:transition spd="slow" advTm="4288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856454" y="1154841"/>
            <a:ext cx="1584674" cy="4601183"/>
          </a:xfrm>
        </p:spPr>
        <p:txBody>
          <a:bodyPr/>
          <a:lstStyle/>
          <a:p>
            <a:r>
              <a:rPr lang="en-US" b="1" dirty="0"/>
              <a:t>R</a:t>
            </a:r>
            <a:r>
              <a:rPr lang="en-US" altLang="zh-CN" b="1" dirty="0"/>
              <a:t>esults</a:t>
            </a:r>
            <a:endParaRPr lang="en-US" dirty="0"/>
          </a:p>
        </p:txBody>
      </p:sp>
      <p:sp>
        <p:nvSpPr>
          <p:cNvPr id="6" name="TextBox 5">
            <a:extLst>
              <a:ext uri="{FF2B5EF4-FFF2-40B4-BE49-F238E27FC236}">
                <a16:creationId xmlns:a16="http://schemas.microsoft.com/office/drawing/2014/main" id="{BD6B5BCF-CE89-41AB-965C-DF601E19B1A3}"/>
              </a:ext>
            </a:extLst>
          </p:cNvPr>
          <p:cNvSpPr txBox="1"/>
          <p:nvPr/>
        </p:nvSpPr>
        <p:spPr>
          <a:xfrm>
            <a:off x="3517956" y="740594"/>
            <a:ext cx="7577139" cy="461665"/>
          </a:xfrm>
          <a:prstGeom prst="rect">
            <a:avLst/>
          </a:prstGeom>
          <a:noFill/>
        </p:spPr>
        <p:txBody>
          <a:bodyPr wrap="square" rtlCol="0">
            <a:spAutoFit/>
          </a:bodyPr>
          <a:lstStyle/>
          <a:p>
            <a:r>
              <a:rPr lang="en-US" sz="2400" b="1" dirty="0"/>
              <a:t>Image R</a:t>
            </a:r>
            <a:r>
              <a:rPr lang="en-US" altLang="zh-CN" sz="2400" b="1" dirty="0"/>
              <a:t>esizing</a:t>
            </a:r>
            <a:endParaRPr lang="en-US" sz="2400" b="1" dirty="0"/>
          </a:p>
        </p:txBody>
      </p:sp>
      <p:pic>
        <p:nvPicPr>
          <p:cNvPr id="7" name="Picture 6" descr="A large body of water with a city in the background&#10;&#10;Description generated with very high confidence">
            <a:extLst>
              <a:ext uri="{FF2B5EF4-FFF2-40B4-BE49-F238E27FC236}">
                <a16:creationId xmlns:a16="http://schemas.microsoft.com/office/drawing/2014/main" id="{4B6F2846-DC4C-467D-BF6C-BD08C21016FE}"/>
              </a:ext>
            </a:extLst>
          </p:cNvPr>
          <p:cNvPicPr>
            <a:picLocks noChangeAspect="1"/>
          </p:cNvPicPr>
          <p:nvPr/>
        </p:nvPicPr>
        <p:blipFill>
          <a:blip r:embed="rId3"/>
          <a:stretch>
            <a:fillRect/>
          </a:stretch>
        </p:blipFill>
        <p:spPr>
          <a:xfrm>
            <a:off x="3551805" y="1202259"/>
            <a:ext cx="3807358" cy="1805521"/>
          </a:xfrm>
          <a:prstGeom prst="rect">
            <a:avLst/>
          </a:prstGeom>
        </p:spPr>
      </p:pic>
      <p:pic>
        <p:nvPicPr>
          <p:cNvPr id="16" name="Picture 15" descr="A large body of water with a city in the background&#10;&#10;Description generated with very high confidence">
            <a:extLst>
              <a:ext uri="{FF2B5EF4-FFF2-40B4-BE49-F238E27FC236}">
                <a16:creationId xmlns:a16="http://schemas.microsoft.com/office/drawing/2014/main" id="{28517255-8D4D-43C8-8FB1-DB68A7FCE02E}"/>
              </a:ext>
            </a:extLst>
          </p:cNvPr>
          <p:cNvPicPr>
            <a:picLocks noChangeAspect="1"/>
          </p:cNvPicPr>
          <p:nvPr/>
        </p:nvPicPr>
        <p:blipFill>
          <a:blip r:embed="rId4"/>
          <a:stretch>
            <a:fillRect/>
          </a:stretch>
        </p:blipFill>
        <p:spPr>
          <a:xfrm>
            <a:off x="7565784" y="1232457"/>
            <a:ext cx="4142761" cy="1456439"/>
          </a:xfrm>
          <a:prstGeom prst="rect">
            <a:avLst/>
          </a:prstGeom>
        </p:spPr>
      </p:pic>
      <p:sp>
        <p:nvSpPr>
          <p:cNvPr id="17" name="TextBox 16">
            <a:extLst>
              <a:ext uri="{FF2B5EF4-FFF2-40B4-BE49-F238E27FC236}">
                <a16:creationId xmlns:a16="http://schemas.microsoft.com/office/drawing/2014/main" id="{4B28FDA0-B6B4-498F-AAFA-7C29E16F79A6}"/>
              </a:ext>
            </a:extLst>
          </p:cNvPr>
          <p:cNvSpPr txBox="1"/>
          <p:nvPr/>
        </p:nvSpPr>
        <p:spPr>
          <a:xfrm>
            <a:off x="3928202" y="3107221"/>
            <a:ext cx="3088158" cy="369332"/>
          </a:xfrm>
          <a:prstGeom prst="rect">
            <a:avLst/>
          </a:prstGeom>
          <a:noFill/>
        </p:spPr>
        <p:txBody>
          <a:bodyPr wrap="square" rtlCol="0">
            <a:spAutoFit/>
          </a:bodyPr>
          <a:lstStyle/>
          <a:p>
            <a:r>
              <a:rPr lang="en-US" dirty="0"/>
              <a:t>Skyline(original): </a:t>
            </a:r>
            <a:r>
              <a:rPr lang="en-US" dirty="0">
                <a:latin typeface="Times New Roman" panose="02020603050405020304" pitchFamily="18" charset="0"/>
                <a:cs typeface="Times New Roman" panose="02020603050405020304" pitchFamily="18" charset="0"/>
              </a:rPr>
              <a:t>1280*607</a:t>
            </a:r>
          </a:p>
        </p:txBody>
      </p:sp>
      <p:sp>
        <p:nvSpPr>
          <p:cNvPr id="18" name="TextBox 17">
            <a:extLst>
              <a:ext uri="{FF2B5EF4-FFF2-40B4-BE49-F238E27FC236}">
                <a16:creationId xmlns:a16="http://schemas.microsoft.com/office/drawing/2014/main" id="{50B553A4-4929-4610-986D-03E73123D82A}"/>
              </a:ext>
            </a:extLst>
          </p:cNvPr>
          <p:cNvSpPr txBox="1"/>
          <p:nvPr/>
        </p:nvSpPr>
        <p:spPr>
          <a:xfrm>
            <a:off x="7925830" y="2737889"/>
            <a:ext cx="2936631" cy="369332"/>
          </a:xfrm>
          <a:prstGeom prst="rect">
            <a:avLst/>
          </a:prstGeom>
          <a:noFill/>
        </p:spPr>
        <p:txBody>
          <a:bodyPr wrap="square" rtlCol="0">
            <a:spAutoFit/>
          </a:bodyPr>
          <a:lstStyle/>
          <a:p>
            <a:r>
              <a:rPr lang="en-US" dirty="0"/>
              <a:t>Skyline(reduced): </a:t>
            </a:r>
            <a:r>
              <a:rPr lang="en-US" dirty="0">
                <a:latin typeface="Times New Roman" panose="02020603050405020304" pitchFamily="18" charset="0"/>
                <a:cs typeface="Times New Roman" panose="02020603050405020304" pitchFamily="18" charset="0"/>
              </a:rPr>
              <a:t>1280*450</a:t>
            </a:r>
          </a:p>
        </p:txBody>
      </p:sp>
      <p:pic>
        <p:nvPicPr>
          <p:cNvPr id="20" name="Picture 19" descr="A large body of water with a city in the background&#10;&#10;Description generated with very high confidence">
            <a:extLst>
              <a:ext uri="{FF2B5EF4-FFF2-40B4-BE49-F238E27FC236}">
                <a16:creationId xmlns:a16="http://schemas.microsoft.com/office/drawing/2014/main" id="{8D4391BF-4E6C-4345-9E29-BD7FF31A9361}"/>
              </a:ext>
            </a:extLst>
          </p:cNvPr>
          <p:cNvPicPr>
            <a:picLocks noChangeAspect="1"/>
          </p:cNvPicPr>
          <p:nvPr/>
        </p:nvPicPr>
        <p:blipFill>
          <a:blip r:embed="rId5"/>
          <a:stretch>
            <a:fillRect/>
          </a:stretch>
        </p:blipFill>
        <p:spPr>
          <a:xfrm>
            <a:off x="3551804" y="3455433"/>
            <a:ext cx="3807358" cy="2379599"/>
          </a:xfrm>
          <a:prstGeom prst="rect">
            <a:avLst/>
          </a:prstGeom>
        </p:spPr>
      </p:pic>
      <p:sp>
        <p:nvSpPr>
          <p:cNvPr id="22" name="TextBox 21">
            <a:extLst>
              <a:ext uri="{FF2B5EF4-FFF2-40B4-BE49-F238E27FC236}">
                <a16:creationId xmlns:a16="http://schemas.microsoft.com/office/drawing/2014/main" id="{DE017873-BFC6-49D4-B497-6EBA08AC6BC2}"/>
              </a:ext>
            </a:extLst>
          </p:cNvPr>
          <p:cNvSpPr txBox="1"/>
          <p:nvPr/>
        </p:nvSpPr>
        <p:spPr>
          <a:xfrm>
            <a:off x="3775366" y="5835032"/>
            <a:ext cx="3165230" cy="369332"/>
          </a:xfrm>
          <a:prstGeom prst="rect">
            <a:avLst/>
          </a:prstGeom>
          <a:noFill/>
        </p:spPr>
        <p:txBody>
          <a:bodyPr wrap="square" rtlCol="0">
            <a:spAutoFit/>
          </a:bodyPr>
          <a:lstStyle/>
          <a:p>
            <a:r>
              <a:rPr lang="en-US" dirty="0"/>
              <a:t>Skyline(expanded): </a:t>
            </a:r>
            <a:r>
              <a:rPr lang="en-US" dirty="0">
                <a:latin typeface="Times New Roman" panose="02020603050405020304" pitchFamily="18" charset="0"/>
                <a:cs typeface="Times New Roman" panose="02020603050405020304" pitchFamily="18" charset="0"/>
              </a:rPr>
              <a:t>1280*800</a:t>
            </a:r>
          </a:p>
        </p:txBody>
      </p:sp>
      <p:pic>
        <p:nvPicPr>
          <p:cNvPr id="24" name="Picture 23" descr="A close up of a flower&#10;&#10;Description generated with very high confidence">
            <a:extLst>
              <a:ext uri="{FF2B5EF4-FFF2-40B4-BE49-F238E27FC236}">
                <a16:creationId xmlns:a16="http://schemas.microsoft.com/office/drawing/2014/main" id="{4A4DDB59-0FCF-4932-B1A2-20FC4CB02D27}"/>
              </a:ext>
            </a:extLst>
          </p:cNvPr>
          <p:cNvPicPr>
            <a:picLocks noChangeAspect="1"/>
          </p:cNvPicPr>
          <p:nvPr/>
        </p:nvPicPr>
        <p:blipFill>
          <a:blip r:embed="rId6"/>
          <a:stretch>
            <a:fillRect/>
          </a:stretch>
        </p:blipFill>
        <p:spPr>
          <a:xfrm>
            <a:off x="7437121" y="3692453"/>
            <a:ext cx="2438405" cy="1624587"/>
          </a:xfrm>
          <a:prstGeom prst="rect">
            <a:avLst/>
          </a:prstGeom>
        </p:spPr>
      </p:pic>
      <p:sp>
        <p:nvSpPr>
          <p:cNvPr id="25" name="TextBox 24">
            <a:extLst>
              <a:ext uri="{FF2B5EF4-FFF2-40B4-BE49-F238E27FC236}">
                <a16:creationId xmlns:a16="http://schemas.microsoft.com/office/drawing/2014/main" id="{2AC3389C-083A-457B-8538-4F5E2314B47D}"/>
              </a:ext>
            </a:extLst>
          </p:cNvPr>
          <p:cNvSpPr txBox="1"/>
          <p:nvPr/>
        </p:nvSpPr>
        <p:spPr>
          <a:xfrm>
            <a:off x="8176963" y="5302377"/>
            <a:ext cx="4818067" cy="646331"/>
          </a:xfrm>
          <a:prstGeom prst="rect">
            <a:avLst/>
          </a:prstGeom>
          <a:noFill/>
        </p:spPr>
        <p:txBody>
          <a:bodyPr wrap="square" rtlCol="0">
            <a:spAutoFit/>
          </a:bodyPr>
          <a:lstStyle/>
          <a:p>
            <a:r>
              <a:rPr lang="en-US" dirty="0"/>
              <a:t>Flower. Left(original): </a:t>
            </a:r>
            <a:r>
              <a:rPr lang="en-US" dirty="0">
                <a:latin typeface="Times New Roman" panose="02020603050405020304" pitchFamily="18" charset="0"/>
                <a:cs typeface="Times New Roman" panose="02020603050405020304" pitchFamily="18" charset="0"/>
              </a:rPr>
              <a:t>800*533</a:t>
            </a:r>
            <a:r>
              <a:rPr lang="en-US" dirty="0"/>
              <a:t>, </a:t>
            </a:r>
          </a:p>
          <a:p>
            <a:r>
              <a:rPr lang="en-US" dirty="0"/>
              <a:t>Right(resized): </a:t>
            </a:r>
            <a:r>
              <a:rPr lang="en-US" dirty="0">
                <a:latin typeface="Times New Roman" panose="02020603050405020304" pitchFamily="18" charset="0"/>
                <a:cs typeface="Times New Roman" panose="02020603050405020304" pitchFamily="18" charset="0"/>
              </a:rPr>
              <a:t>600*500</a:t>
            </a:r>
          </a:p>
        </p:txBody>
      </p:sp>
      <p:pic>
        <p:nvPicPr>
          <p:cNvPr id="27" name="Picture 26" descr="A close up of a flower&#10;&#10;Description generated with very high confidence">
            <a:extLst>
              <a:ext uri="{FF2B5EF4-FFF2-40B4-BE49-F238E27FC236}">
                <a16:creationId xmlns:a16="http://schemas.microsoft.com/office/drawing/2014/main" id="{A1471D92-6B98-47D8-8039-B418E8CBC4F9}"/>
              </a:ext>
            </a:extLst>
          </p:cNvPr>
          <p:cNvPicPr>
            <a:picLocks noChangeAspect="1"/>
          </p:cNvPicPr>
          <p:nvPr/>
        </p:nvPicPr>
        <p:blipFill>
          <a:blip r:embed="rId7"/>
          <a:stretch>
            <a:fillRect/>
          </a:stretch>
        </p:blipFill>
        <p:spPr>
          <a:xfrm>
            <a:off x="9970479" y="3815739"/>
            <a:ext cx="1783966" cy="1486638"/>
          </a:xfrm>
          <a:prstGeom prst="rect">
            <a:avLst/>
          </a:prstGeom>
        </p:spPr>
      </p:pic>
    </p:spTree>
    <p:extLst>
      <p:ext uri="{BB962C8B-B14F-4D97-AF65-F5344CB8AC3E}">
        <p14:creationId xmlns:p14="http://schemas.microsoft.com/office/powerpoint/2010/main" val="3960616725"/>
      </p:ext>
    </p:extLst>
  </p:cSld>
  <p:clrMapOvr>
    <a:masterClrMapping/>
  </p:clrMapOvr>
  <mc:AlternateContent xmlns:mc="http://schemas.openxmlformats.org/markup-compatibility/2006">
    <mc:Choice xmlns:p14="http://schemas.microsoft.com/office/powerpoint/2010/main" Requires="p14">
      <p:transition spd="slow" p14:dur="2000" advTm="32719"/>
    </mc:Choice>
    <mc:Fallback>
      <p:transition spd="slow" advTm="3271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323590" y="1202259"/>
            <a:ext cx="2583543" cy="4601183"/>
          </a:xfrm>
        </p:spPr>
        <p:txBody>
          <a:bodyPr/>
          <a:lstStyle/>
          <a:p>
            <a:pPr algn="ctr"/>
            <a:r>
              <a:rPr lang="en-US" b="1" dirty="0"/>
              <a:t>Other</a:t>
            </a:r>
            <a:br>
              <a:rPr lang="en-US" b="1" dirty="0"/>
            </a:br>
            <a:r>
              <a:rPr lang="en-US" b="1" dirty="0"/>
              <a:t>Applications</a:t>
            </a:r>
            <a:endParaRPr lang="en-US" dirty="0"/>
          </a:p>
        </p:txBody>
      </p:sp>
      <p:sp>
        <p:nvSpPr>
          <p:cNvPr id="6" name="TextBox 5">
            <a:extLst>
              <a:ext uri="{FF2B5EF4-FFF2-40B4-BE49-F238E27FC236}">
                <a16:creationId xmlns:a16="http://schemas.microsoft.com/office/drawing/2014/main" id="{BD6B5BCF-CE89-41AB-965C-DF601E19B1A3}"/>
              </a:ext>
            </a:extLst>
          </p:cNvPr>
          <p:cNvSpPr txBox="1"/>
          <p:nvPr/>
        </p:nvSpPr>
        <p:spPr>
          <a:xfrm>
            <a:off x="3517956" y="740594"/>
            <a:ext cx="7577139" cy="461665"/>
          </a:xfrm>
          <a:prstGeom prst="rect">
            <a:avLst/>
          </a:prstGeom>
          <a:noFill/>
        </p:spPr>
        <p:txBody>
          <a:bodyPr wrap="square" rtlCol="0">
            <a:spAutoFit/>
          </a:bodyPr>
          <a:lstStyle/>
          <a:p>
            <a:r>
              <a:rPr lang="en-US" sz="2400" b="1" dirty="0"/>
              <a:t>Content Amplification</a:t>
            </a:r>
          </a:p>
        </p:txBody>
      </p:sp>
      <p:sp>
        <p:nvSpPr>
          <p:cNvPr id="22" name="TextBox 21">
            <a:extLst>
              <a:ext uri="{FF2B5EF4-FFF2-40B4-BE49-F238E27FC236}">
                <a16:creationId xmlns:a16="http://schemas.microsoft.com/office/drawing/2014/main" id="{DE017873-BFC6-49D4-B497-6EBA08AC6BC2}"/>
              </a:ext>
            </a:extLst>
          </p:cNvPr>
          <p:cNvSpPr txBox="1"/>
          <p:nvPr/>
        </p:nvSpPr>
        <p:spPr>
          <a:xfrm>
            <a:off x="4141295" y="4806332"/>
            <a:ext cx="3165230" cy="369332"/>
          </a:xfrm>
          <a:prstGeom prst="rect">
            <a:avLst/>
          </a:prstGeom>
          <a:noFill/>
        </p:spPr>
        <p:txBody>
          <a:bodyPr wrap="square" rtlCol="0">
            <a:spAutoFit/>
          </a:bodyPr>
          <a:lstStyle/>
          <a:p>
            <a:r>
              <a:rPr lang="en-US" dirty="0"/>
              <a:t>Cat(original): </a:t>
            </a:r>
            <a:r>
              <a:rPr lang="en-US" dirty="0">
                <a:latin typeface="Times New Roman" panose="02020603050405020304" pitchFamily="18" charset="0"/>
                <a:cs typeface="Times New Roman" panose="02020603050405020304" pitchFamily="18" charset="0"/>
              </a:rPr>
              <a:t>800*541</a:t>
            </a:r>
          </a:p>
        </p:txBody>
      </p:sp>
      <p:pic>
        <p:nvPicPr>
          <p:cNvPr id="4" name="Picture 3" descr="A cat sitting on a yellow flower in a field&#10;&#10;Description generated with very high confidence">
            <a:extLst>
              <a:ext uri="{FF2B5EF4-FFF2-40B4-BE49-F238E27FC236}">
                <a16:creationId xmlns:a16="http://schemas.microsoft.com/office/drawing/2014/main" id="{DD063B66-6BF1-4FE2-B684-3EAF19B68ED0}"/>
              </a:ext>
            </a:extLst>
          </p:cNvPr>
          <p:cNvPicPr>
            <a:picLocks noChangeAspect="1"/>
          </p:cNvPicPr>
          <p:nvPr/>
        </p:nvPicPr>
        <p:blipFill>
          <a:blip r:embed="rId3"/>
          <a:stretch>
            <a:fillRect/>
          </a:stretch>
        </p:blipFill>
        <p:spPr>
          <a:xfrm>
            <a:off x="3517956" y="1982597"/>
            <a:ext cx="4031024" cy="2725980"/>
          </a:xfrm>
          <a:prstGeom prst="rect">
            <a:avLst/>
          </a:prstGeom>
        </p:spPr>
      </p:pic>
      <p:pic>
        <p:nvPicPr>
          <p:cNvPr id="8" name="Picture 7" descr="A cat sitting on a yellow flower in a field&#10;&#10;Description generated with very high confidence">
            <a:extLst>
              <a:ext uri="{FF2B5EF4-FFF2-40B4-BE49-F238E27FC236}">
                <a16:creationId xmlns:a16="http://schemas.microsoft.com/office/drawing/2014/main" id="{C425C9A6-565E-47C6-AEFF-FEF54BAE37AE}"/>
              </a:ext>
            </a:extLst>
          </p:cNvPr>
          <p:cNvPicPr>
            <a:picLocks noChangeAspect="1"/>
          </p:cNvPicPr>
          <p:nvPr/>
        </p:nvPicPr>
        <p:blipFill>
          <a:blip r:embed="rId4"/>
          <a:stretch>
            <a:fillRect/>
          </a:stretch>
        </p:blipFill>
        <p:spPr>
          <a:xfrm>
            <a:off x="7674893" y="1982596"/>
            <a:ext cx="4031025" cy="2725981"/>
          </a:xfrm>
          <a:prstGeom prst="rect">
            <a:avLst/>
          </a:prstGeom>
        </p:spPr>
      </p:pic>
      <p:sp>
        <p:nvSpPr>
          <p:cNvPr id="19" name="TextBox 18">
            <a:extLst>
              <a:ext uri="{FF2B5EF4-FFF2-40B4-BE49-F238E27FC236}">
                <a16:creationId xmlns:a16="http://schemas.microsoft.com/office/drawing/2014/main" id="{44CC01DA-223B-4E41-8AA5-888CFEBD59AF}"/>
              </a:ext>
            </a:extLst>
          </p:cNvPr>
          <p:cNvSpPr txBox="1"/>
          <p:nvPr/>
        </p:nvSpPr>
        <p:spPr>
          <a:xfrm>
            <a:off x="8269308" y="4806332"/>
            <a:ext cx="3599102" cy="369332"/>
          </a:xfrm>
          <a:prstGeom prst="rect">
            <a:avLst/>
          </a:prstGeom>
          <a:noFill/>
        </p:spPr>
        <p:txBody>
          <a:bodyPr wrap="square" rtlCol="0">
            <a:spAutoFit/>
          </a:bodyPr>
          <a:lstStyle/>
          <a:p>
            <a:r>
              <a:rPr lang="en-US" dirty="0"/>
              <a:t>Cat(content amplified): </a:t>
            </a:r>
            <a:r>
              <a:rPr lang="en-US" dirty="0">
                <a:latin typeface="Times New Roman" panose="02020603050405020304" pitchFamily="18" charset="0"/>
                <a:cs typeface="Times New Roman" panose="02020603050405020304" pitchFamily="18" charset="0"/>
              </a:rPr>
              <a:t>800*541</a:t>
            </a:r>
          </a:p>
        </p:txBody>
      </p:sp>
    </p:spTree>
    <p:extLst>
      <p:ext uri="{BB962C8B-B14F-4D97-AF65-F5344CB8AC3E}">
        <p14:creationId xmlns:p14="http://schemas.microsoft.com/office/powerpoint/2010/main" val="1210738885"/>
      </p:ext>
    </p:extLst>
  </p:cSld>
  <p:clrMapOvr>
    <a:masterClrMapping/>
  </p:clrMapOvr>
  <mc:AlternateContent xmlns:mc="http://schemas.openxmlformats.org/markup-compatibility/2006">
    <mc:Choice xmlns:p14="http://schemas.microsoft.com/office/powerpoint/2010/main" Requires="p14">
      <p:transition spd="slow" p14:dur="2000" advTm="19328"/>
    </mc:Choice>
    <mc:Fallback>
      <p:transition spd="slow" advTm="1932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CA90-69EB-4AD8-B9A0-A147FA97A521}"/>
              </a:ext>
            </a:extLst>
          </p:cNvPr>
          <p:cNvSpPr>
            <a:spLocks noGrp="1"/>
          </p:cNvSpPr>
          <p:nvPr>
            <p:ph type="title"/>
          </p:nvPr>
        </p:nvSpPr>
        <p:spPr>
          <a:xfrm>
            <a:off x="323590" y="1202259"/>
            <a:ext cx="2583543" cy="4601183"/>
          </a:xfrm>
        </p:spPr>
        <p:txBody>
          <a:bodyPr/>
          <a:lstStyle/>
          <a:p>
            <a:pPr algn="ctr"/>
            <a:r>
              <a:rPr lang="en-US" b="1" dirty="0"/>
              <a:t>Other</a:t>
            </a:r>
            <a:br>
              <a:rPr lang="en-US" b="1" dirty="0"/>
            </a:br>
            <a:r>
              <a:rPr lang="en-US" b="1" dirty="0"/>
              <a:t>Applications</a:t>
            </a:r>
            <a:endParaRPr lang="en-US" dirty="0"/>
          </a:p>
        </p:txBody>
      </p:sp>
      <p:sp>
        <p:nvSpPr>
          <p:cNvPr id="6" name="TextBox 5">
            <a:extLst>
              <a:ext uri="{FF2B5EF4-FFF2-40B4-BE49-F238E27FC236}">
                <a16:creationId xmlns:a16="http://schemas.microsoft.com/office/drawing/2014/main" id="{BD6B5BCF-CE89-41AB-965C-DF601E19B1A3}"/>
              </a:ext>
            </a:extLst>
          </p:cNvPr>
          <p:cNvSpPr txBox="1"/>
          <p:nvPr/>
        </p:nvSpPr>
        <p:spPr>
          <a:xfrm>
            <a:off x="3517956" y="740594"/>
            <a:ext cx="7577139" cy="461665"/>
          </a:xfrm>
          <a:prstGeom prst="rect">
            <a:avLst/>
          </a:prstGeom>
          <a:noFill/>
        </p:spPr>
        <p:txBody>
          <a:bodyPr wrap="square" rtlCol="0">
            <a:spAutoFit/>
          </a:bodyPr>
          <a:lstStyle/>
          <a:p>
            <a:r>
              <a:rPr lang="en-US" sz="2400" b="1" dirty="0"/>
              <a:t>Object Removal</a:t>
            </a:r>
          </a:p>
        </p:txBody>
      </p:sp>
      <p:sp>
        <p:nvSpPr>
          <p:cNvPr id="22" name="TextBox 21">
            <a:extLst>
              <a:ext uri="{FF2B5EF4-FFF2-40B4-BE49-F238E27FC236}">
                <a16:creationId xmlns:a16="http://schemas.microsoft.com/office/drawing/2014/main" id="{DE017873-BFC6-49D4-B497-6EBA08AC6BC2}"/>
              </a:ext>
            </a:extLst>
          </p:cNvPr>
          <p:cNvSpPr txBox="1"/>
          <p:nvPr/>
        </p:nvSpPr>
        <p:spPr>
          <a:xfrm>
            <a:off x="3966856" y="3318184"/>
            <a:ext cx="3165230" cy="369332"/>
          </a:xfrm>
          <a:prstGeom prst="rect">
            <a:avLst/>
          </a:prstGeom>
          <a:noFill/>
        </p:spPr>
        <p:txBody>
          <a:bodyPr wrap="square" rtlCol="0">
            <a:spAutoFit/>
          </a:bodyPr>
          <a:lstStyle/>
          <a:p>
            <a:r>
              <a:rPr lang="en-US" dirty="0"/>
              <a:t>Bus(original): </a:t>
            </a:r>
            <a:r>
              <a:rPr lang="en-US" dirty="0">
                <a:latin typeface="Times New Roman" panose="02020603050405020304" pitchFamily="18" charset="0"/>
                <a:cs typeface="Times New Roman" panose="02020603050405020304" pitchFamily="18" charset="0"/>
              </a:rPr>
              <a:t>800*533</a:t>
            </a:r>
          </a:p>
        </p:txBody>
      </p:sp>
      <p:pic>
        <p:nvPicPr>
          <p:cNvPr id="5" name="Picture 4" descr="A yellow truck on the beach&#10;&#10;Description generated with very high confidence">
            <a:extLst>
              <a:ext uri="{FF2B5EF4-FFF2-40B4-BE49-F238E27FC236}">
                <a16:creationId xmlns:a16="http://schemas.microsoft.com/office/drawing/2014/main" id="{6DF1D8B0-025A-43DF-9B38-4E7BBD215BDE}"/>
              </a:ext>
            </a:extLst>
          </p:cNvPr>
          <p:cNvPicPr>
            <a:picLocks noChangeAspect="1"/>
          </p:cNvPicPr>
          <p:nvPr/>
        </p:nvPicPr>
        <p:blipFill>
          <a:blip r:embed="rId3"/>
          <a:stretch>
            <a:fillRect/>
          </a:stretch>
        </p:blipFill>
        <p:spPr>
          <a:xfrm>
            <a:off x="3745641" y="1400972"/>
            <a:ext cx="2901461" cy="1933099"/>
          </a:xfrm>
          <a:prstGeom prst="rect">
            <a:avLst/>
          </a:prstGeom>
        </p:spPr>
      </p:pic>
      <p:pic>
        <p:nvPicPr>
          <p:cNvPr id="9" name="Picture 8" descr="A picture containing transport&#10;&#10;Description generated with high confidence">
            <a:extLst>
              <a:ext uri="{FF2B5EF4-FFF2-40B4-BE49-F238E27FC236}">
                <a16:creationId xmlns:a16="http://schemas.microsoft.com/office/drawing/2014/main" id="{09FD96C5-2374-4C0A-AFFB-27B844FAF98F}"/>
              </a:ext>
            </a:extLst>
          </p:cNvPr>
          <p:cNvPicPr>
            <a:picLocks noChangeAspect="1"/>
          </p:cNvPicPr>
          <p:nvPr/>
        </p:nvPicPr>
        <p:blipFill>
          <a:blip r:embed="rId4"/>
          <a:stretch>
            <a:fillRect/>
          </a:stretch>
        </p:blipFill>
        <p:spPr>
          <a:xfrm>
            <a:off x="7617069" y="1400972"/>
            <a:ext cx="2901461" cy="1933099"/>
          </a:xfrm>
          <a:prstGeom prst="rect">
            <a:avLst/>
          </a:prstGeom>
        </p:spPr>
      </p:pic>
      <p:pic>
        <p:nvPicPr>
          <p:cNvPr id="11" name="Picture 10" descr="A close up of a logo&#10;&#10;Description generated with high confidence">
            <a:extLst>
              <a:ext uri="{FF2B5EF4-FFF2-40B4-BE49-F238E27FC236}">
                <a16:creationId xmlns:a16="http://schemas.microsoft.com/office/drawing/2014/main" id="{F06E5B87-556F-4451-BB56-635429A33D1D}"/>
              </a:ext>
            </a:extLst>
          </p:cNvPr>
          <p:cNvPicPr>
            <a:picLocks noChangeAspect="1"/>
          </p:cNvPicPr>
          <p:nvPr/>
        </p:nvPicPr>
        <p:blipFill>
          <a:blip r:embed="rId5"/>
          <a:stretch>
            <a:fillRect/>
          </a:stretch>
        </p:blipFill>
        <p:spPr>
          <a:xfrm>
            <a:off x="3745641" y="3802965"/>
            <a:ext cx="2901463" cy="1933100"/>
          </a:xfrm>
          <a:prstGeom prst="rect">
            <a:avLst/>
          </a:prstGeom>
        </p:spPr>
      </p:pic>
      <p:pic>
        <p:nvPicPr>
          <p:cNvPr id="13" name="Picture 12" descr="A close up of a sandy beach&#10;&#10;Description generated with very high confidence">
            <a:extLst>
              <a:ext uri="{FF2B5EF4-FFF2-40B4-BE49-F238E27FC236}">
                <a16:creationId xmlns:a16="http://schemas.microsoft.com/office/drawing/2014/main" id="{E3F541A9-E90E-4486-8E71-9FF68E83ADD1}"/>
              </a:ext>
            </a:extLst>
          </p:cNvPr>
          <p:cNvPicPr>
            <a:picLocks noChangeAspect="1"/>
          </p:cNvPicPr>
          <p:nvPr/>
        </p:nvPicPr>
        <p:blipFill>
          <a:blip r:embed="rId6"/>
          <a:stretch>
            <a:fillRect/>
          </a:stretch>
        </p:blipFill>
        <p:spPr>
          <a:xfrm>
            <a:off x="7617070" y="3802967"/>
            <a:ext cx="2901460" cy="1933098"/>
          </a:xfrm>
          <a:prstGeom prst="rect">
            <a:avLst/>
          </a:prstGeom>
        </p:spPr>
      </p:pic>
      <p:sp>
        <p:nvSpPr>
          <p:cNvPr id="16" name="TextBox 15">
            <a:extLst>
              <a:ext uri="{FF2B5EF4-FFF2-40B4-BE49-F238E27FC236}">
                <a16:creationId xmlns:a16="http://schemas.microsoft.com/office/drawing/2014/main" id="{DEBE9A45-05D4-43AE-91D2-1DA054D215A7}"/>
              </a:ext>
            </a:extLst>
          </p:cNvPr>
          <p:cNvSpPr txBox="1"/>
          <p:nvPr/>
        </p:nvSpPr>
        <p:spPr>
          <a:xfrm>
            <a:off x="7339493" y="3318184"/>
            <a:ext cx="3755602" cy="369332"/>
          </a:xfrm>
          <a:prstGeom prst="rect">
            <a:avLst/>
          </a:prstGeom>
          <a:noFill/>
        </p:spPr>
        <p:txBody>
          <a:bodyPr wrap="square" rtlCol="0">
            <a:spAutoFit/>
          </a:bodyPr>
          <a:lstStyle/>
          <a:p>
            <a:r>
              <a:rPr lang="en-US" dirty="0"/>
              <a:t>Bus(mask obtained with </a:t>
            </a:r>
            <a:r>
              <a:rPr lang="en-US" dirty="0" err="1"/>
              <a:t>grabcut</a:t>
            </a:r>
            <a:r>
              <a:rPr lang="en-US" dirty="0">
                <a:latin typeface="Times New Roman" panose="02020603050405020304" pitchFamily="18" charset="0"/>
                <a:cs typeface="Times New Roman" panose="02020603050405020304" pitchFamily="18" charset="0"/>
              </a:rPr>
              <a:t>[3]</a:t>
            </a:r>
            <a:r>
              <a:rPr lang="en-US" dirty="0"/>
              <a:t>)</a:t>
            </a:r>
            <a:endParaRPr lang="en-US"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C44361C-B616-4238-B966-D1AFDA29ED9F}"/>
              </a:ext>
            </a:extLst>
          </p:cNvPr>
          <p:cNvSpPr txBox="1"/>
          <p:nvPr/>
        </p:nvSpPr>
        <p:spPr>
          <a:xfrm>
            <a:off x="4431957" y="5728449"/>
            <a:ext cx="1528828" cy="369332"/>
          </a:xfrm>
          <a:prstGeom prst="rect">
            <a:avLst/>
          </a:prstGeom>
          <a:noFill/>
        </p:spPr>
        <p:txBody>
          <a:bodyPr wrap="square" rtlCol="0">
            <a:spAutoFit/>
          </a:bodyPr>
          <a:lstStyle/>
          <a:p>
            <a:r>
              <a:rPr lang="en-US" dirty="0"/>
              <a:t>Bus(</a:t>
            </a:r>
            <a:r>
              <a:rPr lang="en-US" dirty="0" err="1"/>
              <a:t>bw</a:t>
            </a:r>
            <a:r>
              <a:rPr lang="en-US" dirty="0"/>
              <a:t> mask)</a:t>
            </a:r>
            <a:endParaRPr lang="en-US"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6B12567C-1B52-4281-9844-A1807EB2F2C3}"/>
              </a:ext>
            </a:extLst>
          </p:cNvPr>
          <p:cNvSpPr txBox="1"/>
          <p:nvPr/>
        </p:nvSpPr>
        <p:spPr>
          <a:xfrm>
            <a:off x="7599203" y="5736065"/>
            <a:ext cx="3495892" cy="369332"/>
          </a:xfrm>
          <a:prstGeom prst="rect">
            <a:avLst/>
          </a:prstGeom>
          <a:noFill/>
        </p:spPr>
        <p:txBody>
          <a:bodyPr wrap="square" rtlCol="0">
            <a:spAutoFit/>
          </a:bodyPr>
          <a:lstStyle/>
          <a:p>
            <a:r>
              <a:rPr lang="en-US" dirty="0"/>
              <a:t>Bus(object removed): </a:t>
            </a:r>
            <a:r>
              <a:rPr lang="en-US" dirty="0">
                <a:latin typeface="Times New Roman" panose="02020603050405020304" pitchFamily="18" charset="0"/>
                <a:cs typeface="Times New Roman" panose="02020603050405020304" pitchFamily="18" charset="0"/>
              </a:rPr>
              <a:t>800*533</a:t>
            </a:r>
          </a:p>
        </p:txBody>
      </p:sp>
    </p:spTree>
    <p:extLst>
      <p:ext uri="{BB962C8B-B14F-4D97-AF65-F5344CB8AC3E}">
        <p14:creationId xmlns:p14="http://schemas.microsoft.com/office/powerpoint/2010/main" val="18074136"/>
      </p:ext>
    </p:extLst>
  </p:cSld>
  <p:clrMapOvr>
    <a:masterClrMapping/>
  </p:clrMapOvr>
  <mc:AlternateContent xmlns:mc="http://schemas.openxmlformats.org/markup-compatibility/2006">
    <mc:Choice xmlns:p14="http://schemas.microsoft.com/office/powerpoint/2010/main" Requires="p14">
      <p:transition spd="slow" p14:dur="2000" advTm="37829"/>
    </mc:Choice>
    <mc:Fallback>
      <p:transition spd="slow" advTm="3782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F9AEA-3D06-E941-9C34-5C6289B5E8D2}"/>
              </a:ext>
            </a:extLst>
          </p:cNvPr>
          <p:cNvSpPr>
            <a:spLocks noGrp="1"/>
          </p:cNvSpPr>
          <p:nvPr>
            <p:ph type="title"/>
          </p:nvPr>
        </p:nvSpPr>
        <p:spPr>
          <a:xfrm>
            <a:off x="481519" y="1128408"/>
            <a:ext cx="2650301" cy="4601183"/>
          </a:xfrm>
        </p:spPr>
        <p:txBody>
          <a:bodyPr/>
          <a:lstStyle/>
          <a:p>
            <a:r>
              <a:rPr lang="en-US" dirty="0"/>
              <a:t>Video Result</a:t>
            </a:r>
          </a:p>
        </p:txBody>
      </p:sp>
      <p:pic>
        <p:nvPicPr>
          <p:cNvPr id="4" name="rata.mp4">
            <a:hlinkClick r:id="" action="ppaction://media"/>
            <a:extLst>
              <a:ext uri="{FF2B5EF4-FFF2-40B4-BE49-F238E27FC236}">
                <a16:creationId xmlns:a16="http://schemas.microsoft.com/office/drawing/2014/main" id="{EB7A2148-24B4-4249-BF38-79AEE4896CB8}"/>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8"/>
          <a:stretch>
            <a:fillRect/>
          </a:stretch>
        </p:blipFill>
        <p:spPr>
          <a:xfrm>
            <a:off x="5207374" y="3568916"/>
            <a:ext cx="4382396" cy="2337658"/>
          </a:xfrm>
        </p:spPr>
      </p:pic>
      <p:pic>
        <p:nvPicPr>
          <p:cNvPr id="3" name="ratatouille1.mov">
            <a:hlinkClick r:id="" action="ppaction://media"/>
            <a:extLst>
              <a:ext uri="{FF2B5EF4-FFF2-40B4-BE49-F238E27FC236}">
                <a16:creationId xmlns:a16="http://schemas.microsoft.com/office/drawing/2014/main" id="{3ACDE644-DB67-3B42-9721-FC8F35D7A16C}"/>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4475854" y="769046"/>
            <a:ext cx="5845436" cy="2338174"/>
          </a:xfrm>
          <a:prstGeom prst="rect">
            <a:avLst/>
          </a:prstGeom>
        </p:spPr>
      </p:pic>
      <p:sp>
        <p:nvSpPr>
          <p:cNvPr id="5" name="TextBox 4">
            <a:extLst>
              <a:ext uri="{FF2B5EF4-FFF2-40B4-BE49-F238E27FC236}">
                <a16:creationId xmlns:a16="http://schemas.microsoft.com/office/drawing/2014/main" id="{EBA9D7EE-28E0-4816-B4C7-7E0CFA56239D}"/>
              </a:ext>
            </a:extLst>
          </p:cNvPr>
          <p:cNvSpPr txBox="1"/>
          <p:nvPr/>
        </p:nvSpPr>
        <p:spPr>
          <a:xfrm>
            <a:off x="6119964" y="3106077"/>
            <a:ext cx="3088158" cy="369332"/>
          </a:xfrm>
          <a:prstGeom prst="rect">
            <a:avLst/>
          </a:prstGeom>
          <a:noFill/>
        </p:spPr>
        <p:txBody>
          <a:bodyPr wrap="square" rtlCol="0">
            <a:spAutoFit/>
          </a:bodyPr>
          <a:lstStyle/>
          <a:p>
            <a:r>
              <a:rPr lang="en-US" dirty="0"/>
              <a:t>Video(original): </a:t>
            </a:r>
            <a:r>
              <a:rPr lang="en-US" dirty="0">
                <a:latin typeface="Times New Roman" panose="02020603050405020304" pitchFamily="18" charset="0"/>
                <a:cs typeface="Times New Roman" panose="02020603050405020304" pitchFamily="18" charset="0"/>
              </a:rPr>
              <a:t>640*256</a:t>
            </a:r>
          </a:p>
        </p:txBody>
      </p:sp>
      <p:sp>
        <p:nvSpPr>
          <p:cNvPr id="6" name="TextBox 5">
            <a:extLst>
              <a:ext uri="{FF2B5EF4-FFF2-40B4-BE49-F238E27FC236}">
                <a16:creationId xmlns:a16="http://schemas.microsoft.com/office/drawing/2014/main" id="{A0B9F402-5209-4342-838C-F4D8B7C10836}"/>
              </a:ext>
            </a:extLst>
          </p:cNvPr>
          <p:cNvSpPr txBox="1"/>
          <p:nvPr/>
        </p:nvSpPr>
        <p:spPr>
          <a:xfrm>
            <a:off x="5854493" y="5904288"/>
            <a:ext cx="3088158" cy="369332"/>
          </a:xfrm>
          <a:prstGeom prst="rect">
            <a:avLst/>
          </a:prstGeom>
          <a:noFill/>
        </p:spPr>
        <p:txBody>
          <a:bodyPr wrap="square" rtlCol="0">
            <a:spAutoFit/>
          </a:bodyPr>
          <a:lstStyle/>
          <a:p>
            <a:r>
              <a:rPr lang="en-US" dirty="0"/>
              <a:t>Video(reduced): </a:t>
            </a:r>
            <a:r>
              <a:rPr lang="en-US" dirty="0">
                <a:latin typeface="Times New Roman" panose="02020603050405020304" pitchFamily="18" charset="0"/>
                <a:cs typeface="Times New Roman" panose="02020603050405020304" pitchFamily="18" charset="0"/>
              </a:rPr>
              <a:t>480*256</a:t>
            </a:r>
          </a:p>
        </p:txBody>
      </p:sp>
    </p:spTree>
    <p:custDataLst>
      <p:tags r:id="rId1"/>
    </p:custDataLst>
    <p:extLst>
      <p:ext uri="{BB962C8B-B14F-4D97-AF65-F5344CB8AC3E}">
        <p14:creationId xmlns:p14="http://schemas.microsoft.com/office/powerpoint/2010/main" val="687839470"/>
      </p:ext>
    </p:extLst>
  </p:cSld>
  <p:clrMapOvr>
    <a:masterClrMapping/>
  </p:clrMapOvr>
  <mc:AlternateContent xmlns:mc="http://schemas.openxmlformats.org/markup-compatibility/2006">
    <mc:Choice xmlns:p14="http://schemas.microsoft.com/office/powerpoint/2010/main" Requires="p14">
      <p:transition spd="slow" p14:dur="2000" advTm="51580"/>
    </mc:Choice>
    <mc:Fallback>
      <p:transition spd="slow" advTm="51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2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18253" objId="3"/>
        <p14:stopEvt time="22527" objId="3"/>
        <p14:playEvt time="24595" objId="4"/>
        <p14:stopEvt time="28877"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62.5"/>
</p:tagLst>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1112</TotalTime>
  <Words>1666</Words>
  <Application>Microsoft Macintosh PowerPoint</Application>
  <PresentationFormat>Widescreen</PresentationFormat>
  <Paragraphs>132</Paragraphs>
  <Slides>20</Slides>
  <Notes>19</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等线</vt:lpstr>
      <vt:lpstr>幼圆</vt:lpstr>
      <vt:lpstr>Calibri</vt:lpstr>
      <vt:lpstr>Corbel</vt:lpstr>
      <vt:lpstr>Times New Roman</vt:lpstr>
      <vt:lpstr>Wingdings 2</vt:lpstr>
      <vt:lpstr>Frame</vt:lpstr>
      <vt:lpstr>Seam Carving for Content-Aware Image Resizing and Video Retargeting </vt:lpstr>
      <vt:lpstr>Introduction</vt:lpstr>
      <vt:lpstr>Introduction</vt:lpstr>
      <vt:lpstr>Content-aware image resizing</vt:lpstr>
      <vt:lpstr>Content-aware image resizing</vt:lpstr>
      <vt:lpstr>Results</vt:lpstr>
      <vt:lpstr>Other Applications</vt:lpstr>
      <vt:lpstr>Other Applications</vt:lpstr>
      <vt:lpstr>Video Result</vt:lpstr>
      <vt:lpstr>Video Retargeting</vt:lpstr>
      <vt:lpstr>Video Retargeting</vt:lpstr>
      <vt:lpstr>Video Retargeting</vt:lpstr>
      <vt:lpstr>Video Retargeting</vt:lpstr>
      <vt:lpstr>Image Result</vt:lpstr>
      <vt:lpstr>Video Result</vt:lpstr>
      <vt:lpstr>Web Application</vt:lpstr>
      <vt:lpstr>Conclusions</vt:lpstr>
      <vt:lpstr>Conclusions</vt:lpstr>
      <vt:lpstr>References</vt:lpstr>
      <vt:lpstr>Seam Carving for Content-Aware Image Resizing and Video Retargeting </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Seam Carving for Content-Aware Image Resizing and Video Retargeting </dc:title>
  <dc:creator>QIAN ZHANG</dc:creator>
  <cp:lastModifiedBy>Wolong Yuan</cp:lastModifiedBy>
  <cp:revision>109</cp:revision>
  <dcterms:created xsi:type="dcterms:W3CDTF">2018-04-20T14:40:15Z</dcterms:created>
  <dcterms:modified xsi:type="dcterms:W3CDTF">2018-04-30T05:59:42Z</dcterms:modified>
</cp:coreProperties>
</file>